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57"/>
  </p:notesMasterIdLst>
  <p:sldIdLst>
    <p:sldId id="256" r:id="rId2"/>
    <p:sldId id="257" r:id="rId3"/>
    <p:sldId id="261" r:id="rId4"/>
    <p:sldId id="262" r:id="rId5"/>
    <p:sldId id="263" r:id="rId6"/>
    <p:sldId id="264" r:id="rId7"/>
    <p:sldId id="265" r:id="rId8"/>
    <p:sldId id="266" r:id="rId9"/>
    <p:sldId id="270" r:id="rId10"/>
    <p:sldId id="271" r:id="rId11"/>
    <p:sldId id="258" r:id="rId12"/>
    <p:sldId id="259" r:id="rId13"/>
    <p:sldId id="260" r:id="rId14"/>
    <p:sldId id="273" r:id="rId15"/>
    <p:sldId id="277" r:id="rId16"/>
    <p:sldId id="313" r:id="rId17"/>
    <p:sldId id="314" r:id="rId18"/>
    <p:sldId id="312" r:id="rId19"/>
    <p:sldId id="289" r:id="rId20"/>
    <p:sldId id="321" r:id="rId21"/>
    <p:sldId id="322" r:id="rId22"/>
    <p:sldId id="323" r:id="rId23"/>
    <p:sldId id="324" r:id="rId24"/>
    <p:sldId id="325" r:id="rId25"/>
    <p:sldId id="326" r:id="rId26"/>
    <p:sldId id="329" r:id="rId27"/>
    <p:sldId id="330" r:id="rId28"/>
    <p:sldId id="281" r:id="rId29"/>
    <p:sldId id="282" r:id="rId30"/>
    <p:sldId id="283" r:id="rId31"/>
    <p:sldId id="284" r:id="rId32"/>
    <p:sldId id="285" r:id="rId33"/>
    <p:sldId id="286" r:id="rId34"/>
    <p:sldId id="287" r:id="rId35"/>
    <p:sldId id="288" r:id="rId36"/>
    <p:sldId id="327" r:id="rId37"/>
    <p:sldId id="305" r:id="rId38"/>
    <p:sldId id="308" r:id="rId39"/>
    <p:sldId id="306" r:id="rId40"/>
    <p:sldId id="299" r:id="rId41"/>
    <p:sldId id="300" r:id="rId42"/>
    <p:sldId id="301" r:id="rId43"/>
    <p:sldId id="303" r:id="rId44"/>
    <p:sldId id="304" r:id="rId45"/>
    <p:sldId id="296" r:id="rId46"/>
    <p:sldId id="302" r:id="rId47"/>
    <p:sldId id="310" r:id="rId48"/>
    <p:sldId id="309" r:id="rId49"/>
    <p:sldId id="311" r:id="rId50"/>
    <p:sldId id="290" r:id="rId51"/>
    <p:sldId id="291" r:id="rId52"/>
    <p:sldId id="294" r:id="rId53"/>
    <p:sldId id="295" r:id="rId54"/>
    <p:sldId id="332" r:id="rId55"/>
    <p:sldId id="278" r:id="rId56"/>
  </p:sldIdLst>
  <p:sldSz cx="9144000" cy="5143500" type="screen16x9"/>
  <p:notesSz cx="6858000" cy="9144000"/>
  <p:embeddedFontLst>
    <p:embeddedFont>
      <p:font typeface="Agency FB" panose="020B0503020202020204" pitchFamily="34" charset="0"/>
      <p:regular r:id="rId58"/>
      <p:bold r:id="rId59"/>
    </p:embeddedFont>
    <p:embeddedFont>
      <p:font typeface="Calibri" panose="020F0502020204030204" pitchFamily="34" charset="0"/>
      <p:regular r:id="rId60"/>
      <p:bold r:id="rId61"/>
      <p:italic r:id="rId62"/>
      <p:boldItalic r:id="rId63"/>
    </p:embeddedFont>
    <p:embeddedFont>
      <p:font typeface="Calibri Light" panose="020F0302020204030204" pitchFamily="34" charset="0"/>
      <p:regular r:id="rId64"/>
      <p:italic r:id="rId65"/>
    </p:embeddedFont>
    <p:embeddedFont>
      <p:font typeface="Nunito" pitchFamily="2" charset="0"/>
      <p:regular r:id="rId66"/>
      <p:bold r:id="rId67"/>
      <p:italic r:id="rId68"/>
      <p:boldItalic r:id="rId69"/>
    </p:embeddedFont>
    <p:embeddedFont>
      <p:font typeface="Tw Cen MT" panose="020B0602020104020603" pitchFamily="34" charset="0"/>
      <p:regular r:id="rId70"/>
      <p:bold r:id="rId71"/>
      <p:italic r:id="rId72"/>
      <p:bold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ED5176-2156-4497-9062-E8D64680C1E8}">
          <p14:sldIdLst>
            <p14:sldId id="256"/>
            <p14:sldId id="257"/>
            <p14:sldId id="261"/>
            <p14:sldId id="262"/>
            <p14:sldId id="263"/>
            <p14:sldId id="264"/>
            <p14:sldId id="265"/>
            <p14:sldId id="266"/>
            <p14:sldId id="270"/>
            <p14:sldId id="271"/>
            <p14:sldId id="258"/>
            <p14:sldId id="259"/>
            <p14:sldId id="260"/>
            <p14:sldId id="273"/>
            <p14:sldId id="277"/>
            <p14:sldId id="313"/>
            <p14:sldId id="314"/>
            <p14:sldId id="312"/>
            <p14:sldId id="289"/>
            <p14:sldId id="321"/>
            <p14:sldId id="322"/>
            <p14:sldId id="323"/>
            <p14:sldId id="324"/>
            <p14:sldId id="325"/>
            <p14:sldId id="326"/>
            <p14:sldId id="329"/>
            <p14:sldId id="330"/>
            <p14:sldId id="281"/>
            <p14:sldId id="282"/>
            <p14:sldId id="283"/>
            <p14:sldId id="284"/>
            <p14:sldId id="285"/>
            <p14:sldId id="286"/>
            <p14:sldId id="287"/>
            <p14:sldId id="288"/>
            <p14:sldId id="327"/>
            <p14:sldId id="305"/>
            <p14:sldId id="308"/>
            <p14:sldId id="306"/>
            <p14:sldId id="299"/>
            <p14:sldId id="300"/>
            <p14:sldId id="301"/>
            <p14:sldId id="303"/>
            <p14:sldId id="304"/>
            <p14:sldId id="296"/>
            <p14:sldId id="302"/>
            <p14:sldId id="310"/>
            <p14:sldId id="309"/>
            <p14:sldId id="311"/>
            <p14:sldId id="290"/>
            <p14:sldId id="291"/>
            <p14:sldId id="294"/>
            <p14:sldId id="295"/>
            <p14:sldId id="332"/>
            <p14:sldId id="27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DDDDDD"/>
    <a:srgbClr val="2F5597"/>
    <a:srgbClr val="000000"/>
    <a:srgbClr val="E7E6E6"/>
    <a:srgbClr val="99CCFF"/>
    <a:srgbClr val="E2B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9E47CC-AA5D-4400-9F39-8FC79D9E12D3}">
  <a:tblStyle styleId="{369E47CC-AA5D-4400-9F39-8FC79D9E12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3"/>
  </p:normalViewPr>
  <p:slideViewPr>
    <p:cSldViewPr snapToGrid="0">
      <p:cViewPr varScale="1">
        <p:scale>
          <a:sx n="84" d="100"/>
          <a:sy n="84" d="100"/>
        </p:scale>
        <p:origin x="780" y="40"/>
      </p:cViewPr>
      <p:guideLst>
        <p:guide orient="horz" pos="1620"/>
        <p:guide pos="2880"/>
      </p:guideLst>
    </p:cSldViewPr>
  </p:slideViewPr>
  <p:notesTextViewPr>
    <p:cViewPr>
      <p:scale>
        <a:sx n="1" d="1"/>
        <a:sy n="1" d="1"/>
      </p:scale>
      <p:origin x="0" y="0"/>
    </p:cViewPr>
  </p:notesTextViewPr>
  <p:sorterViewPr>
    <p:cViewPr>
      <p:scale>
        <a:sx n="100" d="100"/>
        <a:sy n="100" d="100"/>
      </p:scale>
      <p:origin x="0" y="-16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0CE8EA-4111-4DBD-AB87-DBF48F02284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515446F-82F2-4DAE-B5C7-4A510A2DDB8A}">
      <dgm:prSet custT="1"/>
      <dgm:spPr>
        <a:noFill/>
      </dgm:spPr>
      <dgm:t>
        <a:bodyPr/>
        <a:lstStyle/>
        <a:p>
          <a:pPr algn="just">
            <a:lnSpc>
              <a:spcPct val="100000"/>
            </a:lnSpc>
          </a:pPr>
          <a:r>
            <a:rPr lang="en-US" sz="1100" b="1" dirty="0"/>
            <a:t>An average Airlines in the US has Labor and Fuel covering more than 45 % of the operational cost, whereas Professional Services and other only comprise of 19.3% of the total. </a:t>
          </a:r>
        </a:p>
      </dgm:t>
    </dgm:pt>
    <dgm:pt modelId="{A7D884D7-6569-419F-B78E-5EA493F5720B}" type="parTrans" cxnId="{00018493-F436-4ADE-9786-0F87455CF4CF}">
      <dgm:prSet/>
      <dgm:spPr/>
      <dgm:t>
        <a:bodyPr/>
        <a:lstStyle/>
        <a:p>
          <a:endParaRPr lang="en-US"/>
        </a:p>
      </dgm:t>
    </dgm:pt>
    <dgm:pt modelId="{616EECCC-6A5C-4D7F-9A13-6F4DC6CF79B7}" type="sibTrans" cxnId="{00018493-F436-4ADE-9786-0F87455CF4CF}">
      <dgm:prSet/>
      <dgm:spPr/>
      <dgm:t>
        <a:bodyPr/>
        <a:lstStyle/>
        <a:p>
          <a:endParaRPr lang="en-US"/>
        </a:p>
      </dgm:t>
    </dgm:pt>
    <dgm:pt modelId="{2500E3AC-0BA1-41F3-A98F-478B8A7B1F26}">
      <dgm:prSet custT="1"/>
      <dgm:spPr/>
      <dgm:t>
        <a:bodyPr/>
        <a:lstStyle/>
        <a:p>
          <a:pPr>
            <a:lnSpc>
              <a:spcPct val="100000"/>
            </a:lnSpc>
          </a:pPr>
          <a:r>
            <a:rPr lang="en-US" sz="1100" b="1" dirty="0"/>
            <a:t>Therefore, there is room for those services to be increased or optimized. </a:t>
          </a:r>
        </a:p>
      </dgm:t>
    </dgm:pt>
    <dgm:pt modelId="{76AA3D5D-FD3E-4253-A247-4D13E8F94E1D}" type="parTrans" cxnId="{AC870C98-4AA3-4545-9057-C6E45AD01C83}">
      <dgm:prSet/>
      <dgm:spPr/>
      <dgm:t>
        <a:bodyPr/>
        <a:lstStyle/>
        <a:p>
          <a:endParaRPr lang="en-US"/>
        </a:p>
      </dgm:t>
    </dgm:pt>
    <dgm:pt modelId="{C0364DA0-7A8B-4677-AA2F-01A466B6C245}" type="sibTrans" cxnId="{AC870C98-4AA3-4545-9057-C6E45AD01C83}">
      <dgm:prSet/>
      <dgm:spPr/>
      <dgm:t>
        <a:bodyPr/>
        <a:lstStyle/>
        <a:p>
          <a:endParaRPr lang="en-US"/>
        </a:p>
      </dgm:t>
    </dgm:pt>
    <dgm:pt modelId="{8D09D2D3-1FFD-4AB9-82DD-342AF6693568}" type="pres">
      <dgm:prSet presAssocID="{DE0CE8EA-4111-4DBD-AB87-DBF48F022846}" presName="root" presStyleCnt="0">
        <dgm:presLayoutVars>
          <dgm:dir/>
          <dgm:resizeHandles val="exact"/>
        </dgm:presLayoutVars>
      </dgm:prSet>
      <dgm:spPr/>
    </dgm:pt>
    <dgm:pt modelId="{61E9C782-6499-40FD-89FA-DA93D31FE63B}" type="pres">
      <dgm:prSet presAssocID="{1515446F-82F2-4DAE-B5C7-4A510A2DDB8A}" presName="compNode" presStyleCnt="0"/>
      <dgm:spPr/>
    </dgm:pt>
    <dgm:pt modelId="{C0D3ACC7-F891-4AC6-A11C-66AA0D5B16F1}" type="pres">
      <dgm:prSet presAssocID="{1515446F-82F2-4DAE-B5C7-4A510A2DDB8A}" presName="bgRect" presStyleLbl="bgShp" presStyleIdx="0" presStyleCnt="2" custLinFactNeighborX="-25" custLinFactNeighborY="5198"/>
      <dgm:spPr>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FA3578C9-4E73-49A8-A537-86B079052A15}" type="pres">
      <dgm:prSet presAssocID="{1515446F-82F2-4DAE-B5C7-4A510A2DDB8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irplane"/>
        </a:ext>
      </dgm:extLst>
    </dgm:pt>
    <dgm:pt modelId="{FAC4A891-7248-436D-A384-462765EA179A}" type="pres">
      <dgm:prSet presAssocID="{1515446F-82F2-4DAE-B5C7-4A510A2DDB8A}" presName="spaceRect" presStyleCnt="0"/>
      <dgm:spPr/>
    </dgm:pt>
    <dgm:pt modelId="{D70AD15E-10A8-4555-9A8D-6A7EB546630E}" type="pres">
      <dgm:prSet presAssocID="{1515446F-82F2-4DAE-B5C7-4A510A2DDB8A}" presName="parTx" presStyleLbl="revTx" presStyleIdx="0" presStyleCnt="2" custLinFactNeighborY="4610">
        <dgm:presLayoutVars>
          <dgm:chMax val="0"/>
          <dgm:chPref val="0"/>
        </dgm:presLayoutVars>
      </dgm:prSet>
      <dgm:spPr/>
    </dgm:pt>
    <dgm:pt modelId="{89A032B5-E474-442D-9C4A-519CFEABC3AA}" type="pres">
      <dgm:prSet presAssocID="{616EECCC-6A5C-4D7F-9A13-6F4DC6CF79B7}" presName="sibTrans" presStyleCnt="0"/>
      <dgm:spPr/>
    </dgm:pt>
    <dgm:pt modelId="{2726B48E-91C4-4610-8ADC-DD67FC13F827}" type="pres">
      <dgm:prSet presAssocID="{2500E3AC-0BA1-41F3-A98F-478B8A7B1F26}" presName="compNode" presStyleCnt="0"/>
      <dgm:spPr/>
    </dgm:pt>
    <dgm:pt modelId="{52DE5C01-C7EF-422C-8EE8-242AABB4A06B}" type="pres">
      <dgm:prSet presAssocID="{2500E3AC-0BA1-41F3-A98F-478B8A7B1F26}" presName="bgRect" presStyleLbl="bgShp" presStyleIdx="1" presStyleCnt="2" custLinFactNeighborX="-54098" custLinFactNeighborY="7901"/>
      <dgm:spPr>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pt>
    <dgm:pt modelId="{DCE82E43-D5F6-48E3-A539-DA7D0ACDB1E0}" type="pres">
      <dgm:prSet presAssocID="{2500E3AC-0BA1-41F3-A98F-478B8A7B1F2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F85D61AF-620B-417C-8D83-1E09DDB6C850}" type="pres">
      <dgm:prSet presAssocID="{2500E3AC-0BA1-41F3-A98F-478B8A7B1F26}" presName="spaceRect" presStyleCnt="0"/>
      <dgm:spPr/>
    </dgm:pt>
    <dgm:pt modelId="{10329C6F-C1C1-40C8-9FDC-3C089B952262}" type="pres">
      <dgm:prSet presAssocID="{2500E3AC-0BA1-41F3-A98F-478B8A7B1F26}" presName="parTx" presStyleLbl="revTx" presStyleIdx="1" presStyleCnt="2">
        <dgm:presLayoutVars>
          <dgm:chMax val="0"/>
          <dgm:chPref val="0"/>
        </dgm:presLayoutVars>
      </dgm:prSet>
      <dgm:spPr/>
    </dgm:pt>
  </dgm:ptLst>
  <dgm:cxnLst>
    <dgm:cxn modelId="{CC06DD17-926C-4586-B7B8-5B2AFE279693}" type="presOf" srcId="{2500E3AC-0BA1-41F3-A98F-478B8A7B1F26}" destId="{10329C6F-C1C1-40C8-9FDC-3C089B952262}" srcOrd="0" destOrd="0" presId="urn:microsoft.com/office/officeart/2018/2/layout/IconVerticalSolidList"/>
    <dgm:cxn modelId="{00018493-F436-4ADE-9786-0F87455CF4CF}" srcId="{DE0CE8EA-4111-4DBD-AB87-DBF48F022846}" destId="{1515446F-82F2-4DAE-B5C7-4A510A2DDB8A}" srcOrd="0" destOrd="0" parTransId="{A7D884D7-6569-419F-B78E-5EA493F5720B}" sibTransId="{616EECCC-6A5C-4D7F-9A13-6F4DC6CF79B7}"/>
    <dgm:cxn modelId="{AC870C98-4AA3-4545-9057-C6E45AD01C83}" srcId="{DE0CE8EA-4111-4DBD-AB87-DBF48F022846}" destId="{2500E3AC-0BA1-41F3-A98F-478B8A7B1F26}" srcOrd="1" destOrd="0" parTransId="{76AA3D5D-FD3E-4253-A247-4D13E8F94E1D}" sibTransId="{C0364DA0-7A8B-4677-AA2F-01A466B6C245}"/>
    <dgm:cxn modelId="{0DB290B0-3376-4E4A-99CB-BBE48971F14C}" type="presOf" srcId="{1515446F-82F2-4DAE-B5C7-4A510A2DDB8A}" destId="{D70AD15E-10A8-4555-9A8D-6A7EB546630E}" srcOrd="0" destOrd="0" presId="urn:microsoft.com/office/officeart/2018/2/layout/IconVerticalSolidList"/>
    <dgm:cxn modelId="{B3FA8EFE-EB07-495D-909F-6A3ABBEAA7D3}" type="presOf" srcId="{DE0CE8EA-4111-4DBD-AB87-DBF48F022846}" destId="{8D09D2D3-1FFD-4AB9-82DD-342AF6693568}" srcOrd="0" destOrd="0" presId="urn:microsoft.com/office/officeart/2018/2/layout/IconVerticalSolidList"/>
    <dgm:cxn modelId="{797E97F6-112D-436C-9E56-A28237968C34}" type="presParOf" srcId="{8D09D2D3-1FFD-4AB9-82DD-342AF6693568}" destId="{61E9C782-6499-40FD-89FA-DA93D31FE63B}" srcOrd="0" destOrd="0" presId="urn:microsoft.com/office/officeart/2018/2/layout/IconVerticalSolidList"/>
    <dgm:cxn modelId="{147C2510-FC7D-4871-901F-A5909FD8CE4A}" type="presParOf" srcId="{61E9C782-6499-40FD-89FA-DA93D31FE63B}" destId="{C0D3ACC7-F891-4AC6-A11C-66AA0D5B16F1}" srcOrd="0" destOrd="0" presId="urn:microsoft.com/office/officeart/2018/2/layout/IconVerticalSolidList"/>
    <dgm:cxn modelId="{C8ABA612-9D04-420D-9FEF-D4C96FDF5956}" type="presParOf" srcId="{61E9C782-6499-40FD-89FA-DA93D31FE63B}" destId="{FA3578C9-4E73-49A8-A537-86B079052A15}" srcOrd="1" destOrd="0" presId="urn:microsoft.com/office/officeart/2018/2/layout/IconVerticalSolidList"/>
    <dgm:cxn modelId="{276FDA15-580C-4BE3-9D5D-01DA788BB5CA}" type="presParOf" srcId="{61E9C782-6499-40FD-89FA-DA93D31FE63B}" destId="{FAC4A891-7248-436D-A384-462765EA179A}" srcOrd="2" destOrd="0" presId="urn:microsoft.com/office/officeart/2018/2/layout/IconVerticalSolidList"/>
    <dgm:cxn modelId="{DB43EC6D-9DFB-4D22-9866-ED7A79C02DA9}" type="presParOf" srcId="{61E9C782-6499-40FD-89FA-DA93D31FE63B}" destId="{D70AD15E-10A8-4555-9A8D-6A7EB546630E}" srcOrd="3" destOrd="0" presId="urn:microsoft.com/office/officeart/2018/2/layout/IconVerticalSolidList"/>
    <dgm:cxn modelId="{3B9563D0-2448-40DA-89A0-E80873C4AE8D}" type="presParOf" srcId="{8D09D2D3-1FFD-4AB9-82DD-342AF6693568}" destId="{89A032B5-E474-442D-9C4A-519CFEABC3AA}" srcOrd="1" destOrd="0" presId="urn:microsoft.com/office/officeart/2018/2/layout/IconVerticalSolidList"/>
    <dgm:cxn modelId="{FF41170E-2466-4921-ADD4-5019BD861463}" type="presParOf" srcId="{8D09D2D3-1FFD-4AB9-82DD-342AF6693568}" destId="{2726B48E-91C4-4610-8ADC-DD67FC13F827}" srcOrd="2" destOrd="0" presId="urn:microsoft.com/office/officeart/2018/2/layout/IconVerticalSolidList"/>
    <dgm:cxn modelId="{11C3684B-2618-43D1-80A7-8C6B02E5171C}" type="presParOf" srcId="{2726B48E-91C4-4610-8ADC-DD67FC13F827}" destId="{52DE5C01-C7EF-422C-8EE8-242AABB4A06B}" srcOrd="0" destOrd="0" presId="urn:microsoft.com/office/officeart/2018/2/layout/IconVerticalSolidList"/>
    <dgm:cxn modelId="{BE71BAD1-FD6F-4460-9474-EBADBEB6C950}" type="presParOf" srcId="{2726B48E-91C4-4610-8ADC-DD67FC13F827}" destId="{DCE82E43-D5F6-48E3-A539-DA7D0ACDB1E0}" srcOrd="1" destOrd="0" presId="urn:microsoft.com/office/officeart/2018/2/layout/IconVerticalSolidList"/>
    <dgm:cxn modelId="{DBB1D1D5-0929-4EA9-95E1-01F153E3C8D6}" type="presParOf" srcId="{2726B48E-91C4-4610-8ADC-DD67FC13F827}" destId="{F85D61AF-620B-417C-8D83-1E09DDB6C850}" srcOrd="2" destOrd="0" presId="urn:microsoft.com/office/officeart/2018/2/layout/IconVerticalSolidList"/>
    <dgm:cxn modelId="{B6000D76-BA6E-4C8B-8265-6C3CFDA7189D}" type="presParOf" srcId="{2726B48E-91C4-4610-8ADC-DD67FC13F827}" destId="{10329C6F-C1C1-40C8-9FDC-3C089B952262}"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21126C-69DA-4700-9D6D-FB0A01FA85D4}"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en-US"/>
        </a:p>
      </dgm:t>
    </dgm:pt>
    <dgm:pt modelId="{00DB25DC-BBFC-4AB1-A4E5-20BBAD3B0EAB}">
      <dgm:prSet/>
      <dgm:spPr>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Simple to understand, interpret, visualize</a:t>
          </a:r>
        </a:p>
      </dgm:t>
    </dgm:pt>
    <dgm:pt modelId="{21376EA6-D7A7-4F02-984A-A33C9B0B8FA6}" type="parTrans" cxnId="{AC4582F9-513E-4821-B87C-EEFDCA212CFE}">
      <dgm:prSet/>
      <dgm:spPr/>
      <dgm:t>
        <a:bodyPr/>
        <a:lstStyle/>
        <a:p>
          <a:endParaRPr lang="en-US"/>
        </a:p>
      </dgm:t>
    </dgm:pt>
    <dgm:pt modelId="{88FE4E36-A53D-4BC9-8A05-38368B9A054A}" type="sibTrans" cxnId="{AC4582F9-513E-4821-B87C-EEFDCA212CFE}">
      <dgm:prSet/>
      <dgm:spPr/>
      <dgm:t>
        <a:bodyPr/>
        <a:lstStyle/>
        <a:p>
          <a:endParaRPr lang="en-US"/>
        </a:p>
      </dgm:t>
    </dgm:pt>
    <dgm:pt modelId="{17DDF1D1-98FD-44C6-B144-B28964432F03}">
      <dgm:prSet/>
      <dgm:spPr>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Decision trees implicitly perform variable screening or feature selection</a:t>
          </a:r>
        </a:p>
      </dgm:t>
    </dgm:pt>
    <dgm:pt modelId="{18D84182-F0FA-4ABD-BF25-EE662FC26B4C}" type="parTrans" cxnId="{BC7EC549-C762-4849-BC4F-52BBC5C4F4D9}">
      <dgm:prSet/>
      <dgm:spPr/>
      <dgm:t>
        <a:bodyPr/>
        <a:lstStyle/>
        <a:p>
          <a:endParaRPr lang="en-US"/>
        </a:p>
      </dgm:t>
    </dgm:pt>
    <dgm:pt modelId="{4CB45733-FEC0-4CDB-937C-B5A24854D9F2}" type="sibTrans" cxnId="{BC7EC549-C762-4849-BC4F-52BBC5C4F4D9}">
      <dgm:prSet/>
      <dgm:spPr/>
      <dgm:t>
        <a:bodyPr/>
        <a:lstStyle/>
        <a:p>
          <a:endParaRPr lang="en-US"/>
        </a:p>
      </dgm:t>
    </dgm:pt>
    <dgm:pt modelId="{B23E8B85-D2CF-49F5-96AD-EFF835E6C6CC}">
      <dgm:prSet/>
      <dgm:spPr>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Can handle both numerical and categorical data. Can also handle multi-output problems</a:t>
          </a:r>
        </a:p>
      </dgm:t>
    </dgm:pt>
    <dgm:pt modelId="{56C6A2E1-7034-4ED9-B648-A91BAB57513C}" type="parTrans" cxnId="{DF871096-45D7-4C71-8FBD-309AC092C334}">
      <dgm:prSet/>
      <dgm:spPr/>
      <dgm:t>
        <a:bodyPr/>
        <a:lstStyle/>
        <a:p>
          <a:endParaRPr lang="en-US"/>
        </a:p>
      </dgm:t>
    </dgm:pt>
    <dgm:pt modelId="{672C47A6-C8CB-400E-876D-3D8A5268219D}" type="sibTrans" cxnId="{DF871096-45D7-4C71-8FBD-309AC092C334}">
      <dgm:prSet/>
      <dgm:spPr/>
      <dgm:t>
        <a:bodyPr/>
        <a:lstStyle/>
        <a:p>
          <a:endParaRPr lang="en-US"/>
        </a:p>
      </dgm:t>
    </dgm:pt>
    <dgm:pt modelId="{FD4F3635-E01B-4749-9A5E-F8D82BA391D4}">
      <dgm:prSet/>
      <dgm:spPr>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n-US" dirty="0"/>
            <a:t>Decision trees require relatively little effort from users for data preparation</a:t>
          </a:r>
        </a:p>
      </dgm:t>
    </dgm:pt>
    <dgm:pt modelId="{32DEB835-3111-4B46-8631-FE1C1D7B13B8}" type="parTrans" cxnId="{2606C6A9-595C-4AB6-BAC0-CC80C1EF9B70}">
      <dgm:prSet/>
      <dgm:spPr/>
      <dgm:t>
        <a:bodyPr/>
        <a:lstStyle/>
        <a:p>
          <a:endParaRPr lang="en-US"/>
        </a:p>
      </dgm:t>
    </dgm:pt>
    <dgm:pt modelId="{84DEB64B-C72D-4A95-8D8D-0DA2DF99E438}" type="sibTrans" cxnId="{2606C6A9-595C-4AB6-BAC0-CC80C1EF9B70}">
      <dgm:prSet/>
      <dgm:spPr/>
      <dgm:t>
        <a:bodyPr/>
        <a:lstStyle/>
        <a:p>
          <a:endParaRPr lang="en-US"/>
        </a:p>
      </dgm:t>
    </dgm:pt>
    <dgm:pt modelId="{1888EDF7-7229-4494-B13E-99AB35CA60EC}">
      <dgm:prSet/>
      <dgm:spPr>
        <a:solidFill>
          <a:schemeClr val="bg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Nonlinear relationships between parameters do not affect tree performance</a:t>
          </a:r>
        </a:p>
      </dgm:t>
    </dgm:pt>
    <dgm:pt modelId="{2479C7DD-B701-4805-8C72-8707159CEAE6}" type="parTrans" cxnId="{AA3BBFF2-BB80-4F1D-9251-A0F6929027EA}">
      <dgm:prSet/>
      <dgm:spPr/>
      <dgm:t>
        <a:bodyPr/>
        <a:lstStyle/>
        <a:p>
          <a:endParaRPr lang="en-US"/>
        </a:p>
      </dgm:t>
    </dgm:pt>
    <dgm:pt modelId="{C198A9F9-1F0F-4251-8281-BD240E3615A1}" type="sibTrans" cxnId="{AA3BBFF2-BB80-4F1D-9251-A0F6929027EA}">
      <dgm:prSet/>
      <dgm:spPr/>
      <dgm:t>
        <a:bodyPr/>
        <a:lstStyle/>
        <a:p>
          <a:endParaRPr lang="en-US"/>
        </a:p>
      </dgm:t>
    </dgm:pt>
    <dgm:pt modelId="{545812E7-AFD8-46DE-AC27-D4F0D361AFE7}" type="pres">
      <dgm:prSet presAssocID="{6D21126C-69DA-4700-9D6D-FB0A01FA85D4}" presName="diagram" presStyleCnt="0">
        <dgm:presLayoutVars>
          <dgm:dir/>
          <dgm:resizeHandles val="exact"/>
        </dgm:presLayoutVars>
      </dgm:prSet>
      <dgm:spPr/>
    </dgm:pt>
    <dgm:pt modelId="{BA01A7F4-4C4A-4566-8F96-7D20E71EB5F2}" type="pres">
      <dgm:prSet presAssocID="{00DB25DC-BBFC-4AB1-A4E5-20BBAD3B0EAB}" presName="node" presStyleLbl="node1" presStyleIdx="0" presStyleCnt="5">
        <dgm:presLayoutVars>
          <dgm:bulletEnabled val="1"/>
        </dgm:presLayoutVars>
      </dgm:prSet>
      <dgm:spPr/>
    </dgm:pt>
    <dgm:pt modelId="{1BD72B79-5C30-47D7-9CDB-0EF175BF6FA8}" type="pres">
      <dgm:prSet presAssocID="{88FE4E36-A53D-4BC9-8A05-38368B9A054A}" presName="sibTrans" presStyleCnt="0"/>
      <dgm:spPr/>
    </dgm:pt>
    <dgm:pt modelId="{052EB7CE-60B8-4E05-9BAF-3988B3335BAD}" type="pres">
      <dgm:prSet presAssocID="{17DDF1D1-98FD-44C6-B144-B28964432F03}" presName="node" presStyleLbl="node1" presStyleIdx="1" presStyleCnt="5">
        <dgm:presLayoutVars>
          <dgm:bulletEnabled val="1"/>
        </dgm:presLayoutVars>
      </dgm:prSet>
      <dgm:spPr/>
    </dgm:pt>
    <dgm:pt modelId="{8F7975F6-4DB1-4494-B8A2-D37733B61FD4}" type="pres">
      <dgm:prSet presAssocID="{4CB45733-FEC0-4CDB-937C-B5A24854D9F2}" presName="sibTrans" presStyleCnt="0"/>
      <dgm:spPr/>
    </dgm:pt>
    <dgm:pt modelId="{322577F9-B585-405A-B2E5-9DC49926DCE3}" type="pres">
      <dgm:prSet presAssocID="{B23E8B85-D2CF-49F5-96AD-EFF835E6C6CC}" presName="node" presStyleLbl="node1" presStyleIdx="2" presStyleCnt="5">
        <dgm:presLayoutVars>
          <dgm:bulletEnabled val="1"/>
        </dgm:presLayoutVars>
      </dgm:prSet>
      <dgm:spPr/>
    </dgm:pt>
    <dgm:pt modelId="{F0D2A2DF-D864-4743-88ED-7E8662488541}" type="pres">
      <dgm:prSet presAssocID="{672C47A6-C8CB-400E-876D-3D8A5268219D}" presName="sibTrans" presStyleCnt="0"/>
      <dgm:spPr/>
    </dgm:pt>
    <dgm:pt modelId="{98BD83BF-2F15-4C46-BFE2-11667F133359}" type="pres">
      <dgm:prSet presAssocID="{FD4F3635-E01B-4749-9A5E-F8D82BA391D4}" presName="node" presStyleLbl="node1" presStyleIdx="3" presStyleCnt="5">
        <dgm:presLayoutVars>
          <dgm:bulletEnabled val="1"/>
        </dgm:presLayoutVars>
      </dgm:prSet>
      <dgm:spPr/>
    </dgm:pt>
    <dgm:pt modelId="{0C13CDC4-25E3-4DD7-A821-DC158B07ECDC}" type="pres">
      <dgm:prSet presAssocID="{84DEB64B-C72D-4A95-8D8D-0DA2DF99E438}" presName="sibTrans" presStyleCnt="0"/>
      <dgm:spPr/>
    </dgm:pt>
    <dgm:pt modelId="{C10644C3-91F1-41D8-9CD6-716F41F6C05A}" type="pres">
      <dgm:prSet presAssocID="{1888EDF7-7229-4494-B13E-99AB35CA60EC}" presName="node" presStyleLbl="node1" presStyleIdx="4" presStyleCnt="5">
        <dgm:presLayoutVars>
          <dgm:bulletEnabled val="1"/>
        </dgm:presLayoutVars>
      </dgm:prSet>
      <dgm:spPr/>
    </dgm:pt>
  </dgm:ptLst>
  <dgm:cxnLst>
    <dgm:cxn modelId="{F80C540E-0766-4396-9E3D-8D6DE77FBCAF}" type="presOf" srcId="{00DB25DC-BBFC-4AB1-A4E5-20BBAD3B0EAB}" destId="{BA01A7F4-4C4A-4566-8F96-7D20E71EB5F2}" srcOrd="0" destOrd="0" presId="urn:microsoft.com/office/officeart/2005/8/layout/default"/>
    <dgm:cxn modelId="{FF5F552F-9AEA-4C35-B9D4-06EF4FDB2CD8}" type="presOf" srcId="{1888EDF7-7229-4494-B13E-99AB35CA60EC}" destId="{C10644C3-91F1-41D8-9CD6-716F41F6C05A}" srcOrd="0" destOrd="0" presId="urn:microsoft.com/office/officeart/2005/8/layout/default"/>
    <dgm:cxn modelId="{BC7EC549-C762-4849-BC4F-52BBC5C4F4D9}" srcId="{6D21126C-69DA-4700-9D6D-FB0A01FA85D4}" destId="{17DDF1D1-98FD-44C6-B144-B28964432F03}" srcOrd="1" destOrd="0" parTransId="{18D84182-F0FA-4ABD-BF25-EE662FC26B4C}" sibTransId="{4CB45733-FEC0-4CDB-937C-B5A24854D9F2}"/>
    <dgm:cxn modelId="{94C58282-7370-444A-8CC2-C6024B747213}" type="presOf" srcId="{FD4F3635-E01B-4749-9A5E-F8D82BA391D4}" destId="{98BD83BF-2F15-4C46-BFE2-11667F133359}" srcOrd="0" destOrd="0" presId="urn:microsoft.com/office/officeart/2005/8/layout/default"/>
    <dgm:cxn modelId="{FC5D4D94-60A5-4699-AFA4-48820FD6DAF6}" type="presOf" srcId="{B23E8B85-D2CF-49F5-96AD-EFF835E6C6CC}" destId="{322577F9-B585-405A-B2E5-9DC49926DCE3}" srcOrd="0" destOrd="0" presId="urn:microsoft.com/office/officeart/2005/8/layout/default"/>
    <dgm:cxn modelId="{DF871096-45D7-4C71-8FBD-309AC092C334}" srcId="{6D21126C-69DA-4700-9D6D-FB0A01FA85D4}" destId="{B23E8B85-D2CF-49F5-96AD-EFF835E6C6CC}" srcOrd="2" destOrd="0" parTransId="{56C6A2E1-7034-4ED9-B648-A91BAB57513C}" sibTransId="{672C47A6-C8CB-400E-876D-3D8A5268219D}"/>
    <dgm:cxn modelId="{2606C6A9-595C-4AB6-BAC0-CC80C1EF9B70}" srcId="{6D21126C-69DA-4700-9D6D-FB0A01FA85D4}" destId="{FD4F3635-E01B-4749-9A5E-F8D82BA391D4}" srcOrd="3" destOrd="0" parTransId="{32DEB835-3111-4B46-8631-FE1C1D7B13B8}" sibTransId="{84DEB64B-C72D-4A95-8D8D-0DA2DF99E438}"/>
    <dgm:cxn modelId="{11E157BC-24C4-40B3-AB82-BC8C6FEB6B4E}" type="presOf" srcId="{6D21126C-69DA-4700-9D6D-FB0A01FA85D4}" destId="{545812E7-AFD8-46DE-AC27-D4F0D361AFE7}" srcOrd="0" destOrd="0" presId="urn:microsoft.com/office/officeart/2005/8/layout/default"/>
    <dgm:cxn modelId="{6B3BF0E2-451F-416A-823B-469A92188970}" type="presOf" srcId="{17DDF1D1-98FD-44C6-B144-B28964432F03}" destId="{052EB7CE-60B8-4E05-9BAF-3988B3335BAD}" srcOrd="0" destOrd="0" presId="urn:microsoft.com/office/officeart/2005/8/layout/default"/>
    <dgm:cxn modelId="{AA3BBFF2-BB80-4F1D-9251-A0F6929027EA}" srcId="{6D21126C-69DA-4700-9D6D-FB0A01FA85D4}" destId="{1888EDF7-7229-4494-B13E-99AB35CA60EC}" srcOrd="4" destOrd="0" parTransId="{2479C7DD-B701-4805-8C72-8707159CEAE6}" sibTransId="{C198A9F9-1F0F-4251-8281-BD240E3615A1}"/>
    <dgm:cxn modelId="{AC4582F9-513E-4821-B87C-EEFDCA212CFE}" srcId="{6D21126C-69DA-4700-9D6D-FB0A01FA85D4}" destId="{00DB25DC-BBFC-4AB1-A4E5-20BBAD3B0EAB}" srcOrd="0" destOrd="0" parTransId="{21376EA6-D7A7-4F02-984A-A33C9B0B8FA6}" sibTransId="{88FE4E36-A53D-4BC9-8A05-38368B9A054A}"/>
    <dgm:cxn modelId="{966EE4C3-87F9-4419-863D-AA2AA75152A8}" type="presParOf" srcId="{545812E7-AFD8-46DE-AC27-D4F0D361AFE7}" destId="{BA01A7F4-4C4A-4566-8F96-7D20E71EB5F2}" srcOrd="0" destOrd="0" presId="urn:microsoft.com/office/officeart/2005/8/layout/default"/>
    <dgm:cxn modelId="{85E5CEED-D43F-49E6-8AB9-C71E1D841CEC}" type="presParOf" srcId="{545812E7-AFD8-46DE-AC27-D4F0D361AFE7}" destId="{1BD72B79-5C30-47D7-9CDB-0EF175BF6FA8}" srcOrd="1" destOrd="0" presId="urn:microsoft.com/office/officeart/2005/8/layout/default"/>
    <dgm:cxn modelId="{F109163F-89D9-4184-8DDD-F11CC0B3FDF7}" type="presParOf" srcId="{545812E7-AFD8-46DE-AC27-D4F0D361AFE7}" destId="{052EB7CE-60B8-4E05-9BAF-3988B3335BAD}" srcOrd="2" destOrd="0" presId="urn:microsoft.com/office/officeart/2005/8/layout/default"/>
    <dgm:cxn modelId="{4A12195C-6BDF-4CBA-902A-004205E661F0}" type="presParOf" srcId="{545812E7-AFD8-46DE-AC27-D4F0D361AFE7}" destId="{8F7975F6-4DB1-4494-B8A2-D37733B61FD4}" srcOrd="3" destOrd="0" presId="urn:microsoft.com/office/officeart/2005/8/layout/default"/>
    <dgm:cxn modelId="{AED76B5E-EC44-42B2-9F40-96E1EED9D072}" type="presParOf" srcId="{545812E7-AFD8-46DE-AC27-D4F0D361AFE7}" destId="{322577F9-B585-405A-B2E5-9DC49926DCE3}" srcOrd="4" destOrd="0" presId="urn:microsoft.com/office/officeart/2005/8/layout/default"/>
    <dgm:cxn modelId="{BACD884A-2330-4449-869B-465E4D2810E5}" type="presParOf" srcId="{545812E7-AFD8-46DE-AC27-D4F0D361AFE7}" destId="{F0D2A2DF-D864-4743-88ED-7E8662488541}" srcOrd="5" destOrd="0" presId="urn:microsoft.com/office/officeart/2005/8/layout/default"/>
    <dgm:cxn modelId="{D1572327-B277-4206-977F-5ED64E58A23C}" type="presParOf" srcId="{545812E7-AFD8-46DE-AC27-D4F0D361AFE7}" destId="{98BD83BF-2F15-4C46-BFE2-11667F133359}" srcOrd="6" destOrd="0" presId="urn:microsoft.com/office/officeart/2005/8/layout/default"/>
    <dgm:cxn modelId="{8224744C-5AD2-49D7-9E3B-A1A3DAC507A1}" type="presParOf" srcId="{545812E7-AFD8-46DE-AC27-D4F0D361AFE7}" destId="{0C13CDC4-25E3-4DD7-A821-DC158B07ECDC}" srcOrd="7" destOrd="0" presId="urn:microsoft.com/office/officeart/2005/8/layout/default"/>
    <dgm:cxn modelId="{0C3C4372-3951-4F58-80C1-A29C19E60080}" type="presParOf" srcId="{545812E7-AFD8-46DE-AC27-D4F0D361AFE7}" destId="{C10644C3-91F1-41D8-9CD6-716F41F6C05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3ACC7-F891-4AC6-A11C-66AA0D5B16F1}">
      <dsp:nvSpPr>
        <dsp:cNvPr id="0" name=""/>
        <dsp:cNvSpPr/>
      </dsp:nvSpPr>
      <dsp:spPr>
        <a:xfrm>
          <a:off x="0" y="395059"/>
          <a:ext cx="5172367" cy="665478"/>
        </a:xfrm>
        <a:prstGeom prst="roundRect">
          <a:avLst>
            <a:gd name="adj" fmla="val 10000"/>
          </a:avLst>
        </a:prstGeom>
        <a:solidFill>
          <a:schemeClr val="bg1">
            <a:lumMod val="95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dsp:style>
    </dsp:sp>
    <dsp:sp modelId="{FA3578C9-4E73-49A8-A537-86B079052A15}">
      <dsp:nvSpPr>
        <dsp:cNvPr id="0" name=""/>
        <dsp:cNvSpPr/>
      </dsp:nvSpPr>
      <dsp:spPr>
        <a:xfrm>
          <a:off x="201307" y="510200"/>
          <a:ext cx="366013" cy="3660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0AD15E-10A8-4555-9A8D-6A7EB546630E}">
      <dsp:nvSpPr>
        <dsp:cNvPr id="0" name=""/>
        <dsp:cNvSpPr/>
      </dsp:nvSpPr>
      <dsp:spPr>
        <a:xfrm>
          <a:off x="768628" y="391146"/>
          <a:ext cx="4403738" cy="665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0" tIns="70430" rIns="70430" bIns="70430" numCol="1" spcCol="1270" anchor="ctr" anchorCtr="0">
          <a:noAutofit/>
        </a:bodyPr>
        <a:lstStyle/>
        <a:p>
          <a:pPr marL="0" lvl="0" indent="0" algn="just" defTabSz="488950">
            <a:lnSpc>
              <a:spcPct val="100000"/>
            </a:lnSpc>
            <a:spcBef>
              <a:spcPct val="0"/>
            </a:spcBef>
            <a:spcAft>
              <a:spcPct val="35000"/>
            </a:spcAft>
            <a:buNone/>
          </a:pPr>
          <a:r>
            <a:rPr lang="en-US" sz="1100" b="1" kern="1200" dirty="0"/>
            <a:t>An average Airlines in the US has Labor and Fuel covering more than 45 % of the operational cost, whereas Professional Services and other only comprise of 19.3% of the total. </a:t>
          </a:r>
        </a:p>
      </dsp:txBody>
      <dsp:txXfrm>
        <a:off x="768628" y="391146"/>
        <a:ext cx="4403738" cy="665478"/>
      </dsp:txXfrm>
    </dsp:sp>
    <dsp:sp modelId="{52DE5C01-C7EF-422C-8EE8-242AABB4A06B}">
      <dsp:nvSpPr>
        <dsp:cNvPr id="0" name=""/>
        <dsp:cNvSpPr/>
      </dsp:nvSpPr>
      <dsp:spPr>
        <a:xfrm>
          <a:off x="0" y="1244895"/>
          <a:ext cx="5172367" cy="665478"/>
        </a:xfrm>
        <a:prstGeom prst="roundRect">
          <a:avLst>
            <a:gd name="adj" fmla="val 10000"/>
          </a:avLst>
        </a:prstGeom>
        <a:solidFill>
          <a:schemeClr val="bg1">
            <a:lumMod val="95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1">
          <a:scrgbClr r="0" g="0" b="0"/>
        </a:fillRef>
        <a:effectRef idx="0">
          <a:scrgbClr r="0" g="0" b="0"/>
        </a:effectRef>
        <a:fontRef idx="minor"/>
      </dsp:style>
    </dsp:sp>
    <dsp:sp modelId="{DCE82E43-D5F6-48E3-A539-DA7D0ACDB1E0}">
      <dsp:nvSpPr>
        <dsp:cNvPr id="0" name=""/>
        <dsp:cNvSpPr/>
      </dsp:nvSpPr>
      <dsp:spPr>
        <a:xfrm>
          <a:off x="201307" y="1342049"/>
          <a:ext cx="366013" cy="3660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29C6F-C1C1-40C8-9FDC-3C089B952262}">
      <dsp:nvSpPr>
        <dsp:cNvPr id="0" name=""/>
        <dsp:cNvSpPr/>
      </dsp:nvSpPr>
      <dsp:spPr>
        <a:xfrm>
          <a:off x="768628" y="1192316"/>
          <a:ext cx="4403738" cy="665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30" tIns="70430" rIns="70430" bIns="70430" numCol="1" spcCol="1270" anchor="ctr" anchorCtr="0">
          <a:noAutofit/>
        </a:bodyPr>
        <a:lstStyle/>
        <a:p>
          <a:pPr marL="0" lvl="0" indent="0" algn="l" defTabSz="488950">
            <a:lnSpc>
              <a:spcPct val="100000"/>
            </a:lnSpc>
            <a:spcBef>
              <a:spcPct val="0"/>
            </a:spcBef>
            <a:spcAft>
              <a:spcPct val="35000"/>
            </a:spcAft>
            <a:buNone/>
          </a:pPr>
          <a:r>
            <a:rPr lang="en-US" sz="1100" b="1" kern="1200" dirty="0"/>
            <a:t>Therefore, there is room for those services to be increased or optimized. </a:t>
          </a:r>
        </a:p>
      </dsp:txBody>
      <dsp:txXfrm>
        <a:off x="768628" y="1192316"/>
        <a:ext cx="4403738" cy="665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1A7F4-4C4A-4566-8F96-7D20E71EB5F2}">
      <dsp:nvSpPr>
        <dsp:cNvPr id="0" name=""/>
        <dsp:cNvSpPr/>
      </dsp:nvSpPr>
      <dsp:spPr>
        <a:xfrm>
          <a:off x="0" y="29766"/>
          <a:ext cx="2464593" cy="1478756"/>
        </a:xfrm>
        <a:prstGeom prst="rect">
          <a:avLst/>
        </a:prstGeom>
        <a:solidFill>
          <a:schemeClr val="bg2">
            <a:lumMod val="50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Simple to understand, interpret, visualize</a:t>
          </a:r>
        </a:p>
      </dsp:txBody>
      <dsp:txXfrm>
        <a:off x="0" y="29766"/>
        <a:ext cx="2464593" cy="1478756"/>
      </dsp:txXfrm>
    </dsp:sp>
    <dsp:sp modelId="{052EB7CE-60B8-4E05-9BAF-3988B3335BAD}">
      <dsp:nvSpPr>
        <dsp:cNvPr id="0" name=""/>
        <dsp:cNvSpPr/>
      </dsp:nvSpPr>
      <dsp:spPr>
        <a:xfrm>
          <a:off x="2711053" y="29766"/>
          <a:ext cx="2464593" cy="1478756"/>
        </a:xfrm>
        <a:prstGeom prst="rect">
          <a:avLst/>
        </a:prstGeom>
        <a:solidFill>
          <a:schemeClr val="bg2">
            <a:lumMod val="50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Decision trees implicitly perform variable screening or feature selection</a:t>
          </a:r>
        </a:p>
      </dsp:txBody>
      <dsp:txXfrm>
        <a:off x="2711053" y="29766"/>
        <a:ext cx="2464593" cy="1478756"/>
      </dsp:txXfrm>
    </dsp:sp>
    <dsp:sp modelId="{322577F9-B585-405A-B2E5-9DC49926DCE3}">
      <dsp:nvSpPr>
        <dsp:cNvPr id="0" name=""/>
        <dsp:cNvSpPr/>
      </dsp:nvSpPr>
      <dsp:spPr>
        <a:xfrm>
          <a:off x="5422106" y="29766"/>
          <a:ext cx="2464593" cy="1478756"/>
        </a:xfrm>
        <a:prstGeom prst="rect">
          <a:avLst/>
        </a:prstGeom>
        <a:solidFill>
          <a:schemeClr val="bg2">
            <a:lumMod val="50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Can handle both numerical and categorical data. Can also handle multi-output problems</a:t>
          </a:r>
        </a:p>
      </dsp:txBody>
      <dsp:txXfrm>
        <a:off x="5422106" y="29766"/>
        <a:ext cx="2464593" cy="1478756"/>
      </dsp:txXfrm>
    </dsp:sp>
    <dsp:sp modelId="{98BD83BF-2F15-4C46-BFE2-11667F133359}">
      <dsp:nvSpPr>
        <dsp:cNvPr id="0" name=""/>
        <dsp:cNvSpPr/>
      </dsp:nvSpPr>
      <dsp:spPr>
        <a:xfrm>
          <a:off x="1355526" y="1754981"/>
          <a:ext cx="2464593" cy="1478756"/>
        </a:xfrm>
        <a:prstGeom prst="rect">
          <a:avLst/>
        </a:prstGeom>
        <a:solidFill>
          <a:schemeClr val="bg2">
            <a:lumMod val="50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Decision trees require relatively little effort from users for data preparation</a:t>
          </a:r>
        </a:p>
      </dsp:txBody>
      <dsp:txXfrm>
        <a:off x="1355526" y="1754981"/>
        <a:ext cx="2464593" cy="1478756"/>
      </dsp:txXfrm>
    </dsp:sp>
    <dsp:sp modelId="{C10644C3-91F1-41D8-9CD6-716F41F6C05A}">
      <dsp:nvSpPr>
        <dsp:cNvPr id="0" name=""/>
        <dsp:cNvSpPr/>
      </dsp:nvSpPr>
      <dsp:spPr>
        <a:xfrm>
          <a:off x="4066579" y="1754981"/>
          <a:ext cx="2464593" cy="1478756"/>
        </a:xfrm>
        <a:prstGeom prst="rect">
          <a:avLst/>
        </a:prstGeom>
        <a:solidFill>
          <a:schemeClr val="bg2">
            <a:lumMod val="50000"/>
          </a:schemeClr>
        </a:soli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Nonlinear relationships between parameters do not affect tree performance</a:t>
          </a:r>
        </a:p>
      </dsp:txBody>
      <dsp:txXfrm>
        <a:off x="4066579" y="1754981"/>
        <a:ext cx="2464593" cy="14787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2659229477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12659229477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77f3cee46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277f3cee4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830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77f3cee46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77f3cee46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445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77f3cee4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77f3cee4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170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2e1184459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2e1184459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2659229477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12659229477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396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659229477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12659229477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320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659229477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12659229477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6184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659229477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12659229477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9148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659229477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12659229477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515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659229477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12659229477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2008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latin typeface="Nunito"/>
                <a:ea typeface="Nunito"/>
                <a:cs typeface="Nunito"/>
                <a:sym typeface="Nunito"/>
              </a:rPr>
              <a:t>Business class is most satisfied as they get the best services and hospitality. Loyal customers have higher values of neutral or dissatisfied ratings therefore, it is vital that service ratings may be enhanced.</a:t>
            </a:r>
          </a:p>
          <a:p>
            <a:endParaRPr lang="en-US" dirty="0"/>
          </a:p>
        </p:txBody>
      </p:sp>
    </p:spTree>
    <p:extLst>
      <p:ext uri="{BB962C8B-B14F-4D97-AF65-F5344CB8AC3E}">
        <p14:creationId xmlns:p14="http://schemas.microsoft.com/office/powerpoint/2010/main" val="4106932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8198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4b8d19e35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04b8d19e35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4b8d19e35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4b8d19e35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4b8d19e35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4b8d19e35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04b8d19e35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04b8d19e3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04b8d19e35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04b8d19e3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02e1184459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02e118445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2e1184459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2e1184459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265922947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265922947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2e1184459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2e1184459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bg1"/>
                </a:solidFill>
              </a:rPr>
              <a:t>To enhance Decision Trees is to use a technique called Gradient Boosting. The leading Gradient Boosting technique for decision trees is an implementation called </a:t>
            </a:r>
            <a:r>
              <a:rPr lang="en-US" sz="1100" dirty="0" err="1">
                <a:solidFill>
                  <a:schemeClr val="bg1"/>
                </a:solidFill>
              </a:rPr>
              <a:t>CatBoost</a:t>
            </a:r>
            <a:r>
              <a:rPr lang="en-US" sz="1100" dirty="0">
                <a:solidFill>
                  <a:schemeClr val="bg1"/>
                </a:solidFill>
              </a:rPr>
              <a:t> and it is the algorithm. With a decision tree, gradient boosting works like this: First, build a simple decision tree. For every observation in your training data, record the error in the prediction it makes. Then build another decision tree to predict that error. Combine the original prediction and the prediction of the error to generate an updated and improved prediction. Record the error in that updated prediction and build another decision tree to predict that error.</a:t>
            </a:r>
          </a:p>
          <a:p>
            <a:endParaRPr lang="en-US" dirty="0"/>
          </a:p>
        </p:txBody>
      </p:sp>
    </p:spTree>
    <p:extLst>
      <p:ext uri="{BB962C8B-B14F-4D97-AF65-F5344CB8AC3E}">
        <p14:creationId xmlns:p14="http://schemas.microsoft.com/office/powerpoint/2010/main" val="1810070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65922947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g1265922947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2659229477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12659229477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265922947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12659229477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2659229477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12659229477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2659229477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12659229477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2659229477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12659229477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E1FA-48AF-1176-515A-D55DBAD4EB8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2E66290-8707-9C49-89F0-84C03EFC30F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6AA8B06-D622-060B-F3B1-FAD0D2F65B9F}"/>
              </a:ext>
            </a:extLst>
          </p:cNvPr>
          <p:cNvSpPr>
            <a:spLocks noGrp="1"/>
          </p:cNvSpPr>
          <p:nvPr>
            <p:ph type="dt" sz="half" idx="10"/>
          </p:nvPr>
        </p:nvSpPr>
        <p:spPr/>
        <p:txBody>
          <a:bodyPr/>
          <a:lstStyle/>
          <a:p>
            <a:fld id="{94ED447F-BE41-42BC-AD86-510BDE9F2035}" type="datetimeFigureOut">
              <a:rPr lang="en-US" smtClean="0"/>
              <a:t>5/8/2022</a:t>
            </a:fld>
            <a:endParaRPr lang="en-US"/>
          </a:p>
        </p:txBody>
      </p:sp>
      <p:sp>
        <p:nvSpPr>
          <p:cNvPr id="5" name="Footer Placeholder 4">
            <a:extLst>
              <a:ext uri="{FF2B5EF4-FFF2-40B4-BE49-F238E27FC236}">
                <a16:creationId xmlns:a16="http://schemas.microsoft.com/office/drawing/2014/main" id="{E1A8474F-32F4-60D2-FAF7-87A4A35D1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003147-7992-FFB6-7C39-D52FCA2E41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208217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823D6-E954-8340-5323-F1E2AA6EF3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F2952B-FB58-A8C2-170F-D8B88EDF1B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37FAF-2E3A-AA18-F504-F54E829B321B}"/>
              </a:ext>
            </a:extLst>
          </p:cNvPr>
          <p:cNvSpPr>
            <a:spLocks noGrp="1"/>
          </p:cNvSpPr>
          <p:nvPr>
            <p:ph type="dt" sz="half" idx="10"/>
          </p:nvPr>
        </p:nvSpPr>
        <p:spPr/>
        <p:txBody>
          <a:bodyPr/>
          <a:lstStyle/>
          <a:p>
            <a:fld id="{94ED447F-BE41-42BC-AD86-510BDE9F2035}" type="datetimeFigureOut">
              <a:rPr lang="en-US" smtClean="0"/>
              <a:t>5/8/2022</a:t>
            </a:fld>
            <a:endParaRPr lang="en-US"/>
          </a:p>
        </p:txBody>
      </p:sp>
      <p:sp>
        <p:nvSpPr>
          <p:cNvPr id="5" name="Footer Placeholder 4">
            <a:extLst>
              <a:ext uri="{FF2B5EF4-FFF2-40B4-BE49-F238E27FC236}">
                <a16:creationId xmlns:a16="http://schemas.microsoft.com/office/drawing/2014/main" id="{FCDE62E9-E65E-D3CD-3716-F908D478E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4ADE2-6A52-D2D1-F31D-BB47D68F921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561141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DA8C6CA-A2CD-9AE9-4295-9CDCF89992A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C770A1-9F3E-DD4F-9736-60248390EAB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40FA4-2B3B-4673-EC86-EA2AE066C04B}"/>
              </a:ext>
            </a:extLst>
          </p:cNvPr>
          <p:cNvSpPr>
            <a:spLocks noGrp="1"/>
          </p:cNvSpPr>
          <p:nvPr>
            <p:ph type="dt" sz="half" idx="10"/>
          </p:nvPr>
        </p:nvSpPr>
        <p:spPr/>
        <p:txBody>
          <a:bodyPr/>
          <a:lstStyle/>
          <a:p>
            <a:fld id="{94ED447F-BE41-42BC-AD86-510BDE9F2035}" type="datetimeFigureOut">
              <a:rPr lang="en-US" smtClean="0"/>
              <a:t>5/8/2022</a:t>
            </a:fld>
            <a:endParaRPr lang="en-US"/>
          </a:p>
        </p:txBody>
      </p:sp>
      <p:sp>
        <p:nvSpPr>
          <p:cNvPr id="5" name="Footer Placeholder 4">
            <a:extLst>
              <a:ext uri="{FF2B5EF4-FFF2-40B4-BE49-F238E27FC236}">
                <a16:creationId xmlns:a16="http://schemas.microsoft.com/office/drawing/2014/main" id="{4148BBA7-7DAC-8DF3-B55F-1379CA2E4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DEB127-A356-EE14-717B-54C4135C264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1486011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9"/>
        <p:cNvGrpSpPr/>
        <p:nvPr/>
      </p:nvGrpSpPr>
      <p:grpSpPr>
        <a:xfrm>
          <a:off x="0" y="0"/>
          <a:ext cx="0" cy="0"/>
          <a:chOff x="0" y="0"/>
          <a:chExt cx="0" cy="0"/>
        </a:xfrm>
      </p:grpSpPr>
      <p:sp>
        <p:nvSpPr>
          <p:cNvPr id="53" name="Google Shape;53;p3"/>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4" name="Google Shape;54;p3"/>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5" name="Google Shape;55;p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53597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49440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inverted">
  <p:cSld name="Blank inverted">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D57F1E4F-1CFF-5643-939E-217C01CDF565}" type="slidenum">
              <a:rPr lang="en-US" smtClean="0"/>
              <a:pPr/>
              <a:t>‹#›</a:t>
            </a:fld>
            <a:endParaRPr lang="en-US"/>
          </a:p>
        </p:txBody>
      </p:sp>
    </p:spTree>
    <p:extLst>
      <p:ext uri="{BB962C8B-B14F-4D97-AF65-F5344CB8AC3E}">
        <p14:creationId xmlns:p14="http://schemas.microsoft.com/office/powerpoint/2010/main" val="135754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B69D7-3011-B2ED-4BE1-0A6AE8C8F9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0D9F82-9987-CD31-6A6D-0478A9824D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7EE36-0572-81BB-C4EA-3FCD02A8F4F1}"/>
              </a:ext>
            </a:extLst>
          </p:cNvPr>
          <p:cNvSpPr>
            <a:spLocks noGrp="1"/>
          </p:cNvSpPr>
          <p:nvPr>
            <p:ph type="dt" sz="half" idx="10"/>
          </p:nvPr>
        </p:nvSpPr>
        <p:spPr/>
        <p:txBody>
          <a:bodyPr/>
          <a:lstStyle/>
          <a:p>
            <a:fld id="{94ED447F-BE41-42BC-AD86-510BDE9F2035}" type="datetimeFigureOut">
              <a:rPr lang="en-US" smtClean="0"/>
              <a:t>5/8/2022</a:t>
            </a:fld>
            <a:endParaRPr lang="en-US"/>
          </a:p>
        </p:txBody>
      </p:sp>
      <p:sp>
        <p:nvSpPr>
          <p:cNvPr id="5" name="Footer Placeholder 4">
            <a:extLst>
              <a:ext uri="{FF2B5EF4-FFF2-40B4-BE49-F238E27FC236}">
                <a16:creationId xmlns:a16="http://schemas.microsoft.com/office/drawing/2014/main" id="{92BA8D76-401B-BC72-8B39-C0B3113E4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55D17-3E91-BEE1-D370-901BAAF6489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366915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B0078-329F-D8B0-BBF6-F7171E46633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352F883-47B3-1F0D-850A-38806F35003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FF5CAD-DA6A-0654-F311-6BBF9A774B38}"/>
              </a:ext>
            </a:extLst>
          </p:cNvPr>
          <p:cNvSpPr>
            <a:spLocks noGrp="1"/>
          </p:cNvSpPr>
          <p:nvPr>
            <p:ph type="dt" sz="half" idx="10"/>
          </p:nvPr>
        </p:nvSpPr>
        <p:spPr/>
        <p:txBody>
          <a:bodyPr/>
          <a:lstStyle/>
          <a:p>
            <a:fld id="{94ED447F-BE41-42BC-AD86-510BDE9F2035}" type="datetimeFigureOut">
              <a:rPr lang="en-US" smtClean="0"/>
              <a:t>5/8/2022</a:t>
            </a:fld>
            <a:endParaRPr lang="en-US"/>
          </a:p>
        </p:txBody>
      </p:sp>
      <p:sp>
        <p:nvSpPr>
          <p:cNvPr id="5" name="Footer Placeholder 4">
            <a:extLst>
              <a:ext uri="{FF2B5EF4-FFF2-40B4-BE49-F238E27FC236}">
                <a16:creationId xmlns:a16="http://schemas.microsoft.com/office/drawing/2014/main" id="{7CE834C4-70CE-4876-14EB-369219B93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6D464-BBCD-2E47-827A-446FC962C01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154774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39E3B-064E-086E-2F73-7E990CA8BA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DC30F-5D8E-2C03-572F-283194BA613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72F68A-A0F9-A558-0B83-87E972C986F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3E481-68D3-F074-DE93-6A59C75ADDCA}"/>
              </a:ext>
            </a:extLst>
          </p:cNvPr>
          <p:cNvSpPr>
            <a:spLocks noGrp="1"/>
          </p:cNvSpPr>
          <p:nvPr>
            <p:ph type="dt" sz="half" idx="10"/>
          </p:nvPr>
        </p:nvSpPr>
        <p:spPr/>
        <p:txBody>
          <a:bodyPr/>
          <a:lstStyle/>
          <a:p>
            <a:fld id="{94ED447F-BE41-42BC-AD86-510BDE9F2035}" type="datetimeFigureOut">
              <a:rPr lang="en-US" smtClean="0"/>
              <a:t>5/8/2022</a:t>
            </a:fld>
            <a:endParaRPr lang="en-US"/>
          </a:p>
        </p:txBody>
      </p:sp>
      <p:sp>
        <p:nvSpPr>
          <p:cNvPr id="6" name="Footer Placeholder 5">
            <a:extLst>
              <a:ext uri="{FF2B5EF4-FFF2-40B4-BE49-F238E27FC236}">
                <a16:creationId xmlns:a16="http://schemas.microsoft.com/office/drawing/2014/main" id="{42543B85-7AFE-A8BD-1F3F-928CB684D3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284C2-61F2-E064-7650-7D22BBDD381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6815973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80EA-C1E6-564A-6DA5-5FD63044CE8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0B1451-9CA0-417E-875B-70F07A4B0E7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98B7A88-953B-A651-75D2-4B911557248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467E3A-9E19-74D9-8300-0A309D4259C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F4374FB-E07E-13AC-B971-B2ED9E0848C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27801F-14CA-A918-984C-4EBCF37704BE}"/>
              </a:ext>
            </a:extLst>
          </p:cNvPr>
          <p:cNvSpPr>
            <a:spLocks noGrp="1"/>
          </p:cNvSpPr>
          <p:nvPr>
            <p:ph type="dt" sz="half" idx="10"/>
          </p:nvPr>
        </p:nvSpPr>
        <p:spPr/>
        <p:txBody>
          <a:bodyPr/>
          <a:lstStyle/>
          <a:p>
            <a:fld id="{94ED447F-BE41-42BC-AD86-510BDE9F2035}" type="datetimeFigureOut">
              <a:rPr lang="en-US" smtClean="0"/>
              <a:t>5/8/2022</a:t>
            </a:fld>
            <a:endParaRPr lang="en-US"/>
          </a:p>
        </p:txBody>
      </p:sp>
      <p:sp>
        <p:nvSpPr>
          <p:cNvPr id="8" name="Footer Placeholder 7">
            <a:extLst>
              <a:ext uri="{FF2B5EF4-FFF2-40B4-BE49-F238E27FC236}">
                <a16:creationId xmlns:a16="http://schemas.microsoft.com/office/drawing/2014/main" id="{278084EB-8D3C-3BA8-BB5B-6AA184D5E0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5F7DD4-257F-10A1-5A09-FC205FB427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945875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3A2C-636F-3A7A-0ADE-43B8814E14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C789B2-8459-93F8-3DA1-BE3A09EE2314}"/>
              </a:ext>
            </a:extLst>
          </p:cNvPr>
          <p:cNvSpPr>
            <a:spLocks noGrp="1"/>
          </p:cNvSpPr>
          <p:nvPr>
            <p:ph type="dt" sz="half" idx="10"/>
          </p:nvPr>
        </p:nvSpPr>
        <p:spPr/>
        <p:txBody>
          <a:bodyPr/>
          <a:lstStyle/>
          <a:p>
            <a:fld id="{94ED447F-BE41-42BC-AD86-510BDE9F2035}" type="datetimeFigureOut">
              <a:rPr lang="en-US" smtClean="0"/>
              <a:t>5/8/2022</a:t>
            </a:fld>
            <a:endParaRPr lang="en-US"/>
          </a:p>
        </p:txBody>
      </p:sp>
      <p:sp>
        <p:nvSpPr>
          <p:cNvPr id="4" name="Footer Placeholder 3">
            <a:extLst>
              <a:ext uri="{FF2B5EF4-FFF2-40B4-BE49-F238E27FC236}">
                <a16:creationId xmlns:a16="http://schemas.microsoft.com/office/drawing/2014/main" id="{1FD412F4-3B96-97D6-D066-A89934C5D3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6DAC74-0B5E-676C-E0CF-9184B7FBF76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0284606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8D59AA-3A3F-16A4-7BE9-80556723A06B}"/>
              </a:ext>
            </a:extLst>
          </p:cNvPr>
          <p:cNvSpPr>
            <a:spLocks noGrp="1"/>
          </p:cNvSpPr>
          <p:nvPr>
            <p:ph type="dt" sz="half" idx="10"/>
          </p:nvPr>
        </p:nvSpPr>
        <p:spPr/>
        <p:txBody>
          <a:bodyPr/>
          <a:lstStyle/>
          <a:p>
            <a:fld id="{94ED447F-BE41-42BC-AD86-510BDE9F2035}" type="datetimeFigureOut">
              <a:rPr lang="en-US" smtClean="0"/>
              <a:t>5/8/2022</a:t>
            </a:fld>
            <a:endParaRPr lang="en-US"/>
          </a:p>
        </p:txBody>
      </p:sp>
      <p:sp>
        <p:nvSpPr>
          <p:cNvPr id="3" name="Footer Placeholder 2">
            <a:extLst>
              <a:ext uri="{FF2B5EF4-FFF2-40B4-BE49-F238E27FC236}">
                <a16:creationId xmlns:a16="http://schemas.microsoft.com/office/drawing/2014/main" id="{AEAD56C0-A982-07B4-6D44-3F70ECE705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2ADBB6-55CA-908E-FFF7-A32E65815F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88874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55732-83CC-C8E3-F91C-AF5ED7B8FB8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A489D33-A9D5-E7F6-ECF4-C41FC2401E7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40DAEA-122B-AB91-26F1-4CAFE1AC6FB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51ED567-427C-69D1-FECA-0DAB1EB01266}"/>
              </a:ext>
            </a:extLst>
          </p:cNvPr>
          <p:cNvSpPr>
            <a:spLocks noGrp="1"/>
          </p:cNvSpPr>
          <p:nvPr>
            <p:ph type="dt" sz="half" idx="10"/>
          </p:nvPr>
        </p:nvSpPr>
        <p:spPr/>
        <p:txBody>
          <a:bodyPr/>
          <a:lstStyle/>
          <a:p>
            <a:fld id="{94ED447F-BE41-42BC-AD86-510BDE9F2035}" type="datetimeFigureOut">
              <a:rPr lang="en-US" smtClean="0"/>
              <a:t>5/8/2022</a:t>
            </a:fld>
            <a:endParaRPr lang="en-US"/>
          </a:p>
        </p:txBody>
      </p:sp>
      <p:sp>
        <p:nvSpPr>
          <p:cNvPr id="6" name="Footer Placeholder 5">
            <a:extLst>
              <a:ext uri="{FF2B5EF4-FFF2-40B4-BE49-F238E27FC236}">
                <a16:creationId xmlns:a16="http://schemas.microsoft.com/office/drawing/2014/main" id="{00589C97-ECC4-6530-0FF1-16BB1E3203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735FE0-39F3-290F-3CCA-E8B50BEAE6B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677802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8A46-86CE-06F4-AFA7-3355E87FE8B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6091769-3AC3-623F-DDD6-8B8EE9C213B5}"/>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87E7721-4276-71E1-C89A-9D0D70DD6C9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6DD1FB9-CB8F-C407-E0FE-395E999EC19A}"/>
              </a:ext>
            </a:extLst>
          </p:cNvPr>
          <p:cNvSpPr>
            <a:spLocks noGrp="1"/>
          </p:cNvSpPr>
          <p:nvPr>
            <p:ph type="dt" sz="half" idx="10"/>
          </p:nvPr>
        </p:nvSpPr>
        <p:spPr/>
        <p:txBody>
          <a:bodyPr/>
          <a:lstStyle/>
          <a:p>
            <a:fld id="{94ED447F-BE41-42BC-AD86-510BDE9F2035}" type="datetimeFigureOut">
              <a:rPr lang="en-US" smtClean="0"/>
              <a:t>5/8/2022</a:t>
            </a:fld>
            <a:endParaRPr lang="en-US"/>
          </a:p>
        </p:txBody>
      </p:sp>
      <p:sp>
        <p:nvSpPr>
          <p:cNvPr id="6" name="Footer Placeholder 5">
            <a:extLst>
              <a:ext uri="{FF2B5EF4-FFF2-40B4-BE49-F238E27FC236}">
                <a16:creationId xmlns:a16="http://schemas.microsoft.com/office/drawing/2014/main" id="{CB5DEB6C-2C15-01FF-A0EA-63D4FFC79E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8D5003-19B8-F4DC-9149-1D7FAB2210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088145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19EA29-B37B-9ABA-D088-0F6DEE56D1E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605AD6-3932-2737-EF1F-18BC82BA7E5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29767-E9DB-AE6E-C0FC-7B2E3B512F9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4ED447F-BE41-42BC-AD86-510BDE9F2035}" type="datetimeFigureOut">
              <a:rPr lang="en-US" smtClean="0"/>
              <a:t>5/8/2022</a:t>
            </a:fld>
            <a:endParaRPr lang="en-US"/>
          </a:p>
        </p:txBody>
      </p:sp>
      <p:sp>
        <p:nvSpPr>
          <p:cNvPr id="5" name="Footer Placeholder 4">
            <a:extLst>
              <a:ext uri="{FF2B5EF4-FFF2-40B4-BE49-F238E27FC236}">
                <a16:creationId xmlns:a16="http://schemas.microsoft.com/office/drawing/2014/main" id="{6C68162B-03D3-8966-23F7-AE39D677AE49}"/>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F70082-7BFC-163D-20F2-91C525A4C12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83652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6.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2.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7" descr="How airline loyalty programs use big data to drive new revenue"/>
          <p:cNvPicPr preferRelativeResize="0"/>
          <p:nvPr/>
        </p:nvPicPr>
        <p:blipFill rotWithShape="1">
          <a:blip r:embed="rId3">
            <a:alphaModFix/>
          </a:blip>
          <a:srcRect/>
          <a:stretch/>
        </p:blipFill>
        <p:spPr>
          <a:xfrm>
            <a:off x="0" y="0"/>
            <a:ext cx="9143998" cy="5351656"/>
          </a:xfrm>
          <a:prstGeom prst="rect">
            <a:avLst/>
          </a:prstGeom>
          <a:noFill/>
          <a:ln>
            <a:noFill/>
          </a:ln>
        </p:spPr>
      </p:pic>
      <p:sp>
        <p:nvSpPr>
          <p:cNvPr id="212" name="Google Shape;212;p7"/>
          <p:cNvSpPr txBox="1">
            <a:spLocks noGrp="1"/>
          </p:cNvSpPr>
          <p:nvPr>
            <p:ph type="ctrTitle"/>
          </p:nvPr>
        </p:nvSpPr>
        <p:spPr>
          <a:xfrm>
            <a:off x="202346" y="4156754"/>
            <a:ext cx="5618700" cy="402000"/>
          </a:xfrm>
          <a:prstGeom prst="rect">
            <a:avLst/>
          </a:prstGeom>
          <a:solidFill>
            <a:srgbClr val="080808">
              <a:alpha val="60000"/>
            </a:srgbClr>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3600"/>
              <a:buFont typeface="Arial"/>
              <a:buNone/>
            </a:pPr>
            <a:r>
              <a:rPr lang="en-US" sz="2000"/>
              <a:t>BUAN 6356 Term Project  GROUP 14</a:t>
            </a:r>
            <a:endParaRPr sz="2000"/>
          </a:p>
        </p:txBody>
      </p:sp>
      <p:sp>
        <p:nvSpPr>
          <p:cNvPr id="213" name="Google Shape;213;p7"/>
          <p:cNvSpPr txBox="1"/>
          <p:nvPr/>
        </p:nvSpPr>
        <p:spPr>
          <a:xfrm>
            <a:off x="202346" y="4558725"/>
            <a:ext cx="9142500" cy="58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dirty="0">
                <a:solidFill>
                  <a:schemeClr val="lt1"/>
                </a:solidFill>
                <a:ea typeface="Maven Pro"/>
                <a:cs typeface="Maven Pro"/>
                <a:sym typeface="Maven Pro"/>
              </a:rPr>
              <a:t>JOB (JJK210000)                      RIDDHI (RXS210059)                  RATNAM (RXS210049) </a:t>
            </a:r>
            <a:endParaRPr dirty="0"/>
          </a:p>
          <a:p>
            <a:pPr marL="0" marR="0" lvl="0" indent="0" algn="l" rtl="0">
              <a:lnSpc>
                <a:spcPct val="100000"/>
              </a:lnSpc>
              <a:spcBef>
                <a:spcPts val="0"/>
              </a:spcBef>
              <a:spcAft>
                <a:spcPts val="0"/>
              </a:spcAft>
              <a:buNone/>
            </a:pPr>
            <a:r>
              <a:rPr lang="en-US" sz="1600" b="1" i="0" u="none" strike="noStrike" cap="none" dirty="0">
                <a:solidFill>
                  <a:schemeClr val="lt1"/>
                </a:solidFill>
                <a:ea typeface="Maven Pro"/>
                <a:cs typeface="Maven Pro"/>
                <a:sym typeface="Maven Pro"/>
              </a:rPr>
              <a:t>RAJDEEP (RXK210033)            PAVAN (PXU210003)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0"/>
        <p:cNvGrpSpPr/>
        <p:nvPr/>
      </p:nvGrpSpPr>
      <p:grpSpPr>
        <a:xfrm>
          <a:off x="0" y="0"/>
          <a:ext cx="0" cy="0"/>
          <a:chOff x="0" y="0"/>
          <a:chExt cx="0" cy="0"/>
        </a:xfrm>
      </p:grpSpPr>
      <p:sp>
        <p:nvSpPr>
          <p:cNvPr id="98" name="Rectangle 9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4" name="Google Shape;344;p22"/>
          <p:cNvSpPr txBox="1"/>
          <p:nvPr/>
        </p:nvSpPr>
        <p:spPr>
          <a:xfrm>
            <a:off x="314037" y="626531"/>
            <a:ext cx="4064000" cy="3428978"/>
          </a:xfrm>
          <a:prstGeom prst="rect">
            <a:avLst/>
          </a:prstGeom>
          <a:scene3d>
            <a:camera prst="orthographicFront">
              <a:rot lat="0" lon="0" rev="0"/>
            </a:camera>
            <a:lightRig rig="balanced" dir="t">
              <a:rot lat="0" lon="0" rev="8700000"/>
            </a:lightRig>
          </a:scene3d>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pPr>
            <a:r>
              <a:rPr lang="en-US" sz="8000" b="1" kern="1200" dirty="0">
                <a:solidFill>
                  <a:schemeClr val="bg1"/>
                </a:solidFill>
                <a:latin typeface="+mj-lt"/>
                <a:ea typeface="+mj-ea"/>
                <a:cs typeface="+mj-cs"/>
              </a:rPr>
              <a:t> </a:t>
            </a:r>
            <a:r>
              <a:rPr lang="en-US" sz="4800" b="1" kern="1200" dirty="0">
                <a:solidFill>
                  <a:schemeClr val="bg1"/>
                </a:solidFill>
                <a:latin typeface="+mj-lt"/>
                <a:ea typeface="+mj-ea"/>
                <a:cs typeface="+mj-cs"/>
              </a:rPr>
              <a:t>Business Understanding</a:t>
            </a:r>
            <a:endParaRPr lang="en-US" sz="8000" b="1" kern="1200" dirty="0">
              <a:solidFill>
                <a:schemeClr val="bg1"/>
              </a:solidFill>
              <a:latin typeface="+mj-lt"/>
              <a:ea typeface="+mj-ea"/>
              <a:cs typeface="+mj-cs"/>
            </a:endParaRPr>
          </a:p>
        </p:txBody>
      </p:sp>
      <p:cxnSp>
        <p:nvCxnSpPr>
          <p:cNvPr id="100" name="Straight Connector 9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1087991"/>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4056428"/>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9" name="TextBox 1">
            <a:extLst>
              <a:ext uri="{FF2B5EF4-FFF2-40B4-BE49-F238E27FC236}">
                <a16:creationId xmlns:a16="http://schemas.microsoft.com/office/drawing/2014/main" id="{0AFF1175-9C1E-C34E-7B13-7577E02FC6DC}"/>
              </a:ext>
            </a:extLst>
          </p:cNvPr>
          <p:cNvSpPr txBox="1"/>
          <p:nvPr/>
        </p:nvSpPr>
        <p:spPr>
          <a:xfrm>
            <a:off x="4572000" y="831045"/>
            <a:ext cx="3756675" cy="3428979"/>
          </a:xfrm>
          <a:prstGeom prst="rect">
            <a:avLst/>
          </a:prstGeom>
        </p:spPr>
        <p:txBody>
          <a:bodyPr vert="horz" lIns="91440" tIns="45720" rIns="91440" bIns="45720" rtlCol="0" anchor="ctr">
            <a:normAutofit/>
          </a:bodyPr>
          <a:lstStyle/>
          <a:p>
            <a:pPr>
              <a:lnSpc>
                <a:spcPct val="90000"/>
              </a:lnSpc>
              <a:spcAft>
                <a:spcPts val="600"/>
              </a:spcAft>
            </a:pPr>
            <a:r>
              <a:rPr lang="en-US" sz="1300" b="1" dirty="0">
                <a:solidFill>
                  <a:schemeClr val="bg1"/>
                </a:solidFill>
                <a:sym typeface="Nunito"/>
              </a:rPr>
              <a:t>1. American Airlines, headquartered in Fort Worth, Texas, is the world's largest airline in terms of fleet size, scheduled passengers carried, and revenue passenger mile.</a:t>
            </a:r>
          </a:p>
          <a:p>
            <a:pPr indent="-228600">
              <a:lnSpc>
                <a:spcPct val="90000"/>
              </a:lnSpc>
              <a:spcAft>
                <a:spcPts val="600"/>
              </a:spcAft>
              <a:buFont typeface="Arial" panose="020B0604020202020204" pitchFamily="34" charset="0"/>
              <a:buChar char="•"/>
            </a:pPr>
            <a:endParaRPr lang="en-US" sz="1300" b="1" dirty="0">
              <a:solidFill>
                <a:schemeClr val="bg1"/>
              </a:solidFill>
              <a:sym typeface="Nunito"/>
            </a:endParaRPr>
          </a:p>
          <a:p>
            <a:pPr>
              <a:lnSpc>
                <a:spcPct val="90000"/>
              </a:lnSpc>
              <a:spcAft>
                <a:spcPts val="600"/>
              </a:spcAft>
            </a:pPr>
            <a:r>
              <a:rPr lang="en-US" sz="1300" b="1" dirty="0">
                <a:solidFill>
                  <a:schemeClr val="bg1"/>
                </a:solidFill>
                <a:sym typeface="Nunito"/>
              </a:rPr>
              <a:t>2. Customers purchasing plane tickets account for the majority of revenue</a:t>
            </a:r>
          </a:p>
          <a:p>
            <a:pPr indent="-228600">
              <a:lnSpc>
                <a:spcPct val="90000"/>
              </a:lnSpc>
              <a:spcAft>
                <a:spcPts val="600"/>
              </a:spcAft>
              <a:buFont typeface="Arial" panose="020B0604020202020204" pitchFamily="34" charset="0"/>
              <a:buChar char="•"/>
            </a:pPr>
            <a:endParaRPr lang="en-US" sz="1300" b="1" dirty="0">
              <a:solidFill>
                <a:schemeClr val="bg1"/>
              </a:solidFill>
              <a:sym typeface="Nunito"/>
            </a:endParaRPr>
          </a:p>
          <a:p>
            <a:pPr>
              <a:lnSpc>
                <a:spcPct val="90000"/>
              </a:lnSpc>
              <a:spcAft>
                <a:spcPts val="600"/>
              </a:spcAft>
            </a:pPr>
            <a:r>
              <a:rPr lang="en-US" sz="1300" b="1" dirty="0">
                <a:solidFill>
                  <a:schemeClr val="bg1"/>
                </a:solidFill>
                <a:sym typeface="Nunito"/>
              </a:rPr>
              <a:t>3. Majorly revenue is driven by customers paying for flight tickets. </a:t>
            </a:r>
          </a:p>
          <a:p>
            <a:pPr indent="-228600">
              <a:lnSpc>
                <a:spcPct val="90000"/>
              </a:lnSpc>
              <a:spcAft>
                <a:spcPts val="600"/>
              </a:spcAft>
              <a:buFont typeface="Arial" panose="020B0604020202020204" pitchFamily="34" charset="0"/>
              <a:buChar char="•"/>
            </a:pPr>
            <a:endParaRPr lang="en-US" sz="1300" b="1" dirty="0">
              <a:solidFill>
                <a:schemeClr val="bg1"/>
              </a:solidFill>
              <a:sym typeface="Nunito"/>
            </a:endParaRPr>
          </a:p>
          <a:p>
            <a:pPr>
              <a:lnSpc>
                <a:spcPct val="90000"/>
              </a:lnSpc>
              <a:spcAft>
                <a:spcPts val="600"/>
              </a:spcAft>
            </a:pPr>
            <a:r>
              <a:rPr lang="en-US" sz="1300" b="1" dirty="0">
                <a:solidFill>
                  <a:schemeClr val="bg1"/>
                </a:solidFill>
                <a:sym typeface="Nunito"/>
              </a:rPr>
              <a:t>4. However, the costs of running a passenger airline are enormous. To break even on a transcontinental flight, the airline must receive $300 per seat on average.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9"/>
          <p:cNvPicPr preferRelativeResize="0"/>
          <p:nvPr/>
        </p:nvPicPr>
        <p:blipFill>
          <a:blip r:embed="rId3">
            <a:alphaModFix/>
          </a:blip>
          <a:stretch>
            <a:fillRect/>
          </a:stretch>
        </p:blipFill>
        <p:spPr>
          <a:xfrm>
            <a:off x="227375" y="1514764"/>
            <a:ext cx="8611825" cy="3624504"/>
          </a:xfrm>
          <a:prstGeom prst="rect">
            <a:avLst/>
          </a:prstGeom>
          <a:ln>
            <a:noFill/>
          </a:ln>
          <a:effectLst>
            <a:softEdge rad="112500"/>
          </a:effectLst>
        </p:spPr>
      </p:pic>
      <p:sp>
        <p:nvSpPr>
          <p:cNvPr id="228" name="Google Shape;228;p9"/>
          <p:cNvSpPr txBox="1"/>
          <p:nvPr/>
        </p:nvSpPr>
        <p:spPr>
          <a:xfrm>
            <a:off x="73225" y="0"/>
            <a:ext cx="8843400" cy="1878946"/>
          </a:xfrm>
          <a:prstGeom prst="rect">
            <a:avLst/>
          </a:prstGeom>
          <a:noFill/>
          <a:ln>
            <a:noFill/>
          </a:ln>
        </p:spPr>
        <p:txBody>
          <a:bodyPr spcFirstLastPara="1" wrap="square" lIns="91425" tIns="91425" rIns="91425" bIns="91425" anchor="t" anchorCtr="0">
            <a:spAutoFit/>
          </a:bodyPr>
          <a:lstStyle/>
          <a:p>
            <a:pPr marL="152400" lvl="0" indent="0" algn="ctr" rtl="0">
              <a:lnSpc>
                <a:spcPct val="115000"/>
              </a:lnSpc>
              <a:spcBef>
                <a:spcPts val="1200"/>
              </a:spcBef>
              <a:spcAft>
                <a:spcPts val="0"/>
              </a:spcAft>
              <a:buNone/>
            </a:pPr>
            <a:r>
              <a:rPr lang="en-US" sz="1500" b="1" dirty="0">
                <a:solidFill>
                  <a:schemeClr val="dk2"/>
                </a:solidFill>
                <a:latin typeface="Nunito"/>
                <a:ea typeface="Nunito"/>
                <a:cs typeface="Nunito"/>
                <a:sym typeface="Nunito"/>
              </a:rPr>
              <a:t>AMERICAN AIRLINES DATASET</a:t>
            </a:r>
            <a:endParaRPr sz="1500" b="1" dirty="0">
              <a:solidFill>
                <a:schemeClr val="dk2"/>
              </a:solidFill>
              <a:latin typeface="Nunito"/>
              <a:ea typeface="Nunito"/>
              <a:cs typeface="Nunito"/>
              <a:sym typeface="Nunito"/>
            </a:endParaRPr>
          </a:p>
          <a:p>
            <a:pPr marL="152400" lvl="0" indent="0" algn="just" rtl="0">
              <a:lnSpc>
                <a:spcPct val="115000"/>
              </a:lnSpc>
              <a:spcBef>
                <a:spcPts val="1200"/>
              </a:spcBef>
              <a:spcAft>
                <a:spcPts val="0"/>
              </a:spcAft>
              <a:buNone/>
            </a:pPr>
            <a:r>
              <a:rPr lang="en-US" sz="1300" dirty="0">
                <a:solidFill>
                  <a:srgbClr val="202122"/>
                </a:solidFill>
                <a:highlight>
                  <a:srgbClr val="FFFFFF"/>
                </a:highlight>
                <a:latin typeface="Nunito"/>
                <a:ea typeface="Nunito"/>
                <a:cs typeface="Nunito"/>
                <a:sym typeface="Nunito"/>
              </a:rPr>
              <a:t>With over 6,800 flights per day to nearly 350 destinations in more than 50 countries, our dataset is estimated to be for about one week because not all customers provide reviews and feedback. </a:t>
            </a:r>
          </a:p>
          <a:p>
            <a:pPr marL="152400" lvl="0" indent="0" algn="just" rtl="0">
              <a:lnSpc>
                <a:spcPct val="115000"/>
              </a:lnSpc>
              <a:spcBef>
                <a:spcPts val="1200"/>
              </a:spcBef>
              <a:spcAft>
                <a:spcPts val="0"/>
              </a:spcAft>
              <a:buNone/>
            </a:pPr>
            <a:r>
              <a:rPr lang="en-US" sz="1300" dirty="0">
                <a:solidFill>
                  <a:srgbClr val="202122"/>
                </a:solidFill>
                <a:highlight>
                  <a:srgbClr val="FFFFFF"/>
                </a:highlight>
                <a:latin typeface="Nunito"/>
                <a:ea typeface="Nunito"/>
                <a:cs typeface="Nunito"/>
                <a:sym typeface="Nunito"/>
              </a:rPr>
              <a:t>As of April 2022, there are reported to be 123,400 employees working for American airlines around the world.</a:t>
            </a:r>
            <a:endParaRPr sz="1300" dirty="0">
              <a:solidFill>
                <a:srgbClr val="202122"/>
              </a:solidFill>
              <a:highlight>
                <a:srgbClr val="FFFFFF"/>
              </a:highlight>
              <a:latin typeface="Nunito"/>
              <a:ea typeface="Nunito"/>
              <a:cs typeface="Nunito"/>
              <a:sym typeface="Nunito"/>
            </a:endParaRPr>
          </a:p>
          <a:p>
            <a:pPr marL="0" lvl="0" indent="0" algn="l" rtl="0">
              <a:spcBef>
                <a:spcPts val="0"/>
              </a:spcBef>
              <a:spcAft>
                <a:spcPts val="0"/>
              </a:spcAft>
              <a:buNone/>
            </a:pPr>
            <a:endParaRPr dirty="0">
              <a:latin typeface="Nunito"/>
              <a:ea typeface="Nunito"/>
              <a:cs typeface="Nunito"/>
              <a:sym typeface="Nunito"/>
            </a:endParaRPr>
          </a:p>
        </p:txBody>
      </p:sp>
    </p:spTree>
    <p:extLst>
      <p:ext uri="{BB962C8B-B14F-4D97-AF65-F5344CB8AC3E}">
        <p14:creationId xmlns:p14="http://schemas.microsoft.com/office/powerpoint/2010/main" val="14196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33" name="Google Shape;233;p10"/>
          <p:cNvPicPr preferRelativeResize="0"/>
          <p:nvPr/>
        </p:nvPicPr>
        <p:blipFill rotWithShape="1">
          <a:blip r:embed="rId3"/>
          <a:srcRect r="1334" b="1"/>
          <a:stretch/>
        </p:blipFill>
        <p:spPr>
          <a:xfrm>
            <a:off x="20" y="10"/>
            <a:ext cx="9143980" cy="5143489"/>
          </a:xfrm>
          <a:prstGeom prst="rect">
            <a:avLst/>
          </a:prstGeom>
          <a:noFill/>
        </p:spPr>
      </p:pic>
      <p:sp>
        <p:nvSpPr>
          <p:cNvPr id="110" name="Freeform: Shape 109">
            <a:extLst>
              <a:ext uri="{FF2B5EF4-FFF2-40B4-BE49-F238E27FC236}">
                <a16:creationId xmlns:a16="http://schemas.microsoft.com/office/drawing/2014/main" id="{B1193618-4E25-4CA2-A90E-01462093F1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396030" y="1371115"/>
            <a:ext cx="1747970" cy="3772385"/>
          </a:xfrm>
          <a:custGeom>
            <a:avLst/>
            <a:gdLst>
              <a:gd name="connsiteX0" fmla="*/ 0 w 2330626"/>
              <a:gd name="connsiteY0" fmla="*/ 0 h 5029846"/>
              <a:gd name="connsiteX1" fmla="*/ 0 w 2330626"/>
              <a:gd name="connsiteY1" fmla="*/ 5029846 h 5029846"/>
              <a:gd name="connsiteX2" fmla="*/ 2330626 w 2330626"/>
              <a:gd name="connsiteY2" fmla="*/ 5029846 h 5029846"/>
            </a:gdLst>
            <a:ahLst/>
            <a:cxnLst>
              <a:cxn ang="0">
                <a:pos x="connsiteX0" y="connsiteY0"/>
              </a:cxn>
              <a:cxn ang="0">
                <a:pos x="connsiteX1" y="connsiteY1"/>
              </a:cxn>
              <a:cxn ang="0">
                <a:pos x="connsiteX2" y="connsiteY2"/>
              </a:cxn>
            </a:cxnLst>
            <a:rect l="l" t="t" r="r" b="b"/>
            <a:pathLst>
              <a:path w="2330626" h="5029846">
                <a:moveTo>
                  <a:pt x="0" y="0"/>
                </a:moveTo>
                <a:lnTo>
                  <a:pt x="0" y="5029846"/>
                </a:lnTo>
                <a:lnTo>
                  <a:pt x="2330626" y="5029846"/>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47294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1"/>
          <p:cNvPicPr preferRelativeResize="0"/>
          <p:nvPr/>
        </p:nvPicPr>
        <p:blipFill>
          <a:blip r:embed="rId3">
            <a:alphaModFix/>
          </a:blip>
          <a:stretch>
            <a:fillRect/>
          </a:stretch>
        </p:blipFill>
        <p:spPr>
          <a:xfrm>
            <a:off x="43545" y="716271"/>
            <a:ext cx="5515775" cy="2125600"/>
          </a:xfrm>
          <a:prstGeom prst="rect">
            <a:avLst/>
          </a:prstGeom>
          <a:noFill/>
          <a:ln>
            <a:noFill/>
          </a:ln>
          <a:effectLst>
            <a:outerShdw blurRad="50800" dist="38100" dir="8100000" algn="tr" rotWithShape="0">
              <a:prstClr val="black">
                <a:alpha val="40000"/>
              </a:prstClr>
            </a:outerShdw>
          </a:effectLst>
        </p:spPr>
      </p:pic>
      <p:pic>
        <p:nvPicPr>
          <p:cNvPr id="239" name="Google Shape;239;p11"/>
          <p:cNvPicPr preferRelativeResize="0"/>
          <p:nvPr/>
        </p:nvPicPr>
        <p:blipFill rotWithShape="1">
          <a:blip r:embed="rId4">
            <a:alphaModFix/>
          </a:blip>
          <a:srcRect b="10217"/>
          <a:stretch/>
        </p:blipFill>
        <p:spPr>
          <a:xfrm>
            <a:off x="5571585" y="779352"/>
            <a:ext cx="3563025" cy="2045101"/>
          </a:xfrm>
          <a:prstGeom prst="rect">
            <a:avLst/>
          </a:prstGeom>
          <a:noFill/>
          <a:ln>
            <a:noFill/>
          </a:ln>
          <a:effectLst>
            <a:outerShdw blurRad="50800" dist="38100" dir="5400000" algn="t" rotWithShape="0">
              <a:prstClr val="black">
                <a:alpha val="40000"/>
              </a:prstClr>
            </a:outerShdw>
          </a:effectLst>
        </p:spPr>
      </p:pic>
      <p:pic>
        <p:nvPicPr>
          <p:cNvPr id="240" name="Google Shape;240;p11"/>
          <p:cNvPicPr preferRelativeResize="0"/>
          <p:nvPr/>
        </p:nvPicPr>
        <p:blipFill>
          <a:blip r:embed="rId5">
            <a:alphaModFix/>
          </a:blip>
          <a:stretch>
            <a:fillRect/>
          </a:stretch>
        </p:blipFill>
        <p:spPr>
          <a:xfrm>
            <a:off x="108064" y="3011397"/>
            <a:ext cx="2873197" cy="2045101"/>
          </a:xfrm>
          <a:prstGeom prst="rect">
            <a:avLst/>
          </a:prstGeom>
          <a:noFill/>
          <a:ln>
            <a:noFill/>
          </a:ln>
          <a:effectLst>
            <a:outerShdw blurRad="50800" dist="38100" dir="8100000" algn="tr" rotWithShape="0">
              <a:prstClr val="black">
                <a:alpha val="40000"/>
              </a:prstClr>
            </a:outerShdw>
          </a:effectLst>
        </p:spPr>
      </p:pic>
      <p:pic>
        <p:nvPicPr>
          <p:cNvPr id="241" name="Google Shape;241;p11"/>
          <p:cNvPicPr preferRelativeResize="0"/>
          <p:nvPr/>
        </p:nvPicPr>
        <p:blipFill>
          <a:blip r:embed="rId6">
            <a:alphaModFix/>
          </a:blip>
          <a:stretch>
            <a:fillRect/>
          </a:stretch>
        </p:blipFill>
        <p:spPr>
          <a:xfrm>
            <a:off x="3163418" y="3071427"/>
            <a:ext cx="2973925" cy="1998973"/>
          </a:xfrm>
          <a:prstGeom prst="rect">
            <a:avLst/>
          </a:prstGeom>
          <a:noFill/>
          <a:ln>
            <a:noFill/>
          </a:ln>
          <a:effectLst>
            <a:outerShdw blurRad="50800" dist="38100" dir="8100000" algn="tr" rotWithShape="0">
              <a:prstClr val="black">
                <a:alpha val="40000"/>
              </a:prstClr>
            </a:outerShdw>
          </a:effectLst>
        </p:spPr>
      </p:pic>
      <p:sp>
        <p:nvSpPr>
          <p:cNvPr id="7" name="TextBox 6">
            <a:extLst>
              <a:ext uri="{FF2B5EF4-FFF2-40B4-BE49-F238E27FC236}">
                <a16:creationId xmlns:a16="http://schemas.microsoft.com/office/drawing/2014/main" id="{11263ED3-7FA5-63F7-4FC8-9D24171B2C34}"/>
              </a:ext>
            </a:extLst>
          </p:cNvPr>
          <p:cNvSpPr txBox="1"/>
          <p:nvPr/>
        </p:nvSpPr>
        <p:spPr>
          <a:xfrm>
            <a:off x="6292714" y="3121560"/>
            <a:ext cx="2769350" cy="1954381"/>
          </a:xfrm>
          <a:prstGeom prst="rect">
            <a:avLst/>
          </a:prstGeom>
          <a:solidFill>
            <a:schemeClr val="tx2">
              <a:lumMod val="20000"/>
              <a:lumOff val="80000"/>
            </a:schemeClr>
          </a:solidFill>
          <a:effectLst>
            <a:outerShdw blurRad="50800" dist="38100" dir="8100000" algn="tr" rotWithShape="0">
              <a:prstClr val="black">
                <a:alpha val="40000"/>
              </a:prstClr>
            </a:outerShdw>
          </a:effectLst>
        </p:spPr>
        <p:txBody>
          <a:bodyPr wrap="square">
            <a:spAutoFit/>
          </a:bodyPr>
          <a:lstStyle/>
          <a:p>
            <a:pPr>
              <a:lnSpc>
                <a:spcPct val="300000"/>
              </a:lnSpc>
            </a:pPr>
            <a:r>
              <a:rPr lang="en" sz="1400" b="1" dirty="0">
                <a:solidFill>
                  <a:srgbClr val="424242"/>
                </a:solidFill>
                <a:latin typeface="Nunito"/>
                <a:ea typeface="Nunito"/>
                <a:cs typeface="Nunito"/>
                <a:sym typeface="Nunito"/>
              </a:rPr>
              <a:t>   </a:t>
            </a:r>
            <a:r>
              <a:rPr lang="en" sz="1050" b="1" u="sng" dirty="0">
                <a:solidFill>
                  <a:srgbClr val="424242"/>
                </a:solidFill>
                <a:latin typeface="Nunito"/>
                <a:ea typeface="Nunito"/>
                <a:cs typeface="Nunito"/>
                <a:sym typeface="Nunito"/>
              </a:rPr>
              <a:t>LINE OF BUSINESS :</a:t>
            </a:r>
          </a:p>
          <a:p>
            <a:pPr marL="127000" lvl="0" indent="0" algn="just" rtl="0">
              <a:spcBef>
                <a:spcPts val="0"/>
              </a:spcBef>
              <a:spcAft>
                <a:spcPts val="0"/>
              </a:spcAft>
              <a:buSzPts val="1600"/>
              <a:buNone/>
            </a:pPr>
            <a:r>
              <a:rPr lang="en-US" sz="900" dirty="0">
                <a:latin typeface="Nunito"/>
                <a:ea typeface="Nunito"/>
                <a:cs typeface="Nunito"/>
                <a:sym typeface="Nunito"/>
              </a:rPr>
              <a:t>1. American Airlines has the highest number of flights and passengers.</a:t>
            </a:r>
          </a:p>
          <a:p>
            <a:pPr marL="127000" lvl="0" indent="0" algn="just" rtl="0">
              <a:spcBef>
                <a:spcPts val="1200"/>
              </a:spcBef>
              <a:spcAft>
                <a:spcPts val="0"/>
              </a:spcAft>
              <a:buSzPts val="1600"/>
              <a:buNone/>
            </a:pPr>
            <a:r>
              <a:rPr lang="en-US" sz="900" dirty="0">
                <a:latin typeface="Nunito"/>
                <a:ea typeface="Nunito"/>
                <a:cs typeface="Nunito"/>
                <a:sym typeface="Nunito"/>
              </a:rPr>
              <a:t>2. Therefore, also the highest complaints on Twitter. (by a margin)</a:t>
            </a:r>
          </a:p>
          <a:p>
            <a:pPr marL="127000" lvl="0" indent="0" algn="just" rtl="0">
              <a:spcBef>
                <a:spcPts val="1200"/>
              </a:spcBef>
              <a:spcAft>
                <a:spcPts val="0"/>
              </a:spcAft>
              <a:buSzPts val="1600"/>
              <a:buNone/>
            </a:pPr>
            <a:endParaRPr lang="en-US" sz="900" dirty="0">
              <a:latin typeface="Nunito"/>
              <a:ea typeface="Nunito"/>
              <a:cs typeface="Nunito"/>
              <a:sym typeface="Nunito"/>
            </a:endParaRPr>
          </a:p>
          <a:p>
            <a:endParaRPr lang="en-US" sz="1400" dirty="0"/>
          </a:p>
        </p:txBody>
      </p:sp>
      <p:sp>
        <p:nvSpPr>
          <p:cNvPr id="2" name="TextBox 1">
            <a:extLst>
              <a:ext uri="{FF2B5EF4-FFF2-40B4-BE49-F238E27FC236}">
                <a16:creationId xmlns:a16="http://schemas.microsoft.com/office/drawing/2014/main" id="{6D1DB76A-3CD8-14A4-A7E5-32657030D516}"/>
              </a:ext>
            </a:extLst>
          </p:cNvPr>
          <p:cNvSpPr txBox="1"/>
          <p:nvPr/>
        </p:nvSpPr>
        <p:spPr>
          <a:xfrm>
            <a:off x="0" y="90518"/>
            <a:ext cx="9134609"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800" b="1" dirty="0">
                <a:solidFill>
                  <a:srgbClr val="292929"/>
                </a:solidFill>
                <a:effectLst/>
                <a:latin typeface="sohne"/>
              </a:rPr>
              <a:t>Understanding Customer Complaints</a:t>
            </a:r>
          </a:p>
        </p:txBody>
      </p:sp>
    </p:spTree>
    <p:extLst>
      <p:ext uri="{BB962C8B-B14F-4D97-AF65-F5344CB8AC3E}">
        <p14:creationId xmlns:p14="http://schemas.microsoft.com/office/powerpoint/2010/main" val="4262056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pic>
        <p:nvPicPr>
          <p:cNvPr id="2052" name="Picture 4" descr="1,033 Flight Path Stock Photos, Pictures &amp; Royalty-Free Images - iStock">
            <a:extLst>
              <a:ext uri="{FF2B5EF4-FFF2-40B4-BE49-F238E27FC236}">
                <a16:creationId xmlns:a16="http://schemas.microsoft.com/office/drawing/2014/main" id="{C51665C8-94AD-5F90-4849-83812D929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918290" cy="5143500"/>
          </a:xfrm>
          <a:prstGeom prst="rect">
            <a:avLst/>
          </a:prstGeom>
          <a:noFill/>
          <a:extLst>
            <a:ext uri="{909E8E84-426E-40DD-AFC4-6F175D3DCCD1}">
              <a14:hiddenFill xmlns:a14="http://schemas.microsoft.com/office/drawing/2010/main">
                <a:solidFill>
                  <a:srgbClr val="FFFFFF"/>
                </a:solidFill>
              </a14:hiddenFill>
            </a:ext>
          </a:extLst>
        </p:spPr>
      </p:pic>
      <p:sp>
        <p:nvSpPr>
          <p:cNvPr id="186" name="Google Shape;186;p29"/>
          <p:cNvSpPr txBox="1">
            <a:spLocks noGrp="1"/>
          </p:cNvSpPr>
          <p:nvPr>
            <p:ph type="body" idx="1"/>
          </p:nvPr>
        </p:nvSpPr>
        <p:spPr>
          <a:xfrm>
            <a:off x="6351440" y="0"/>
            <a:ext cx="2866642" cy="5143500"/>
          </a:xfrm>
          <a:prstGeom prst="rect">
            <a:avLst/>
          </a:prstGeom>
          <a:solidFill>
            <a:schemeClr val="bg1"/>
          </a:solidFill>
        </p:spPr>
        <p:txBody>
          <a:bodyPr spcFirstLastPara="1" vert="horz" lIns="91440" tIns="45720" rIns="91440" bIns="45720" rtlCol="0" anchorCtr="0">
            <a:normAutofit/>
          </a:bodyPr>
          <a:lstStyle/>
          <a:p>
            <a:pPr marL="0" lvl="0" indent="0" algn="just" defTabSz="914400">
              <a:spcBef>
                <a:spcPts val="1200"/>
              </a:spcBef>
              <a:spcAft>
                <a:spcPts val="0"/>
              </a:spcAft>
              <a:buClr>
                <a:srgbClr val="202124"/>
              </a:buClr>
              <a:buSzPts val="1400"/>
              <a:buNone/>
            </a:pPr>
            <a:endParaRPr lang="en-US" sz="1400" dirty="0">
              <a:highlight>
                <a:srgbClr val="FFFFFF"/>
              </a:highlight>
              <a:sym typeface="Nunito"/>
            </a:endParaRPr>
          </a:p>
          <a:p>
            <a:pPr marL="0" lvl="0" indent="0" algn="just" defTabSz="914400">
              <a:spcBef>
                <a:spcPts val="1200"/>
              </a:spcBef>
              <a:spcAft>
                <a:spcPts val="0"/>
              </a:spcAft>
              <a:buClr>
                <a:srgbClr val="202124"/>
              </a:buClr>
              <a:buSzPts val="1400"/>
              <a:buNone/>
            </a:pPr>
            <a:endParaRPr lang="en-US" sz="1400" dirty="0">
              <a:highlight>
                <a:srgbClr val="FFFFFF"/>
              </a:highlight>
              <a:sym typeface="Nunito"/>
            </a:endParaRPr>
          </a:p>
          <a:p>
            <a:pPr marL="0" lvl="0" indent="0" algn="just" defTabSz="914400">
              <a:spcBef>
                <a:spcPts val="1200"/>
              </a:spcBef>
              <a:spcAft>
                <a:spcPts val="0"/>
              </a:spcAft>
              <a:buClr>
                <a:srgbClr val="202124"/>
              </a:buClr>
              <a:buSzPts val="1400"/>
              <a:buNone/>
            </a:pPr>
            <a:endParaRPr lang="en-US" sz="1400" dirty="0">
              <a:highlight>
                <a:srgbClr val="FFFFFF"/>
              </a:highlight>
              <a:sym typeface="Nunito"/>
            </a:endParaRPr>
          </a:p>
          <a:p>
            <a:pPr marL="0" lvl="0" indent="0" algn="just" defTabSz="914400">
              <a:spcBef>
                <a:spcPts val="1200"/>
              </a:spcBef>
              <a:spcAft>
                <a:spcPts val="0"/>
              </a:spcAft>
              <a:buClr>
                <a:srgbClr val="202124"/>
              </a:buClr>
              <a:buSzPts val="1400"/>
              <a:buNone/>
            </a:pPr>
            <a:endParaRPr lang="en-US" sz="1400" dirty="0">
              <a:highlight>
                <a:srgbClr val="FFFFFF"/>
              </a:highlight>
              <a:sym typeface="Nunito"/>
            </a:endParaRPr>
          </a:p>
          <a:p>
            <a:pPr marL="0" lvl="0" indent="0" algn="just" defTabSz="914400">
              <a:spcBef>
                <a:spcPts val="1200"/>
              </a:spcBef>
              <a:spcAft>
                <a:spcPts val="0"/>
              </a:spcAft>
              <a:buClr>
                <a:srgbClr val="202124"/>
              </a:buClr>
              <a:buSzPts val="1400"/>
              <a:buNone/>
            </a:pPr>
            <a:endParaRPr lang="en-US" sz="1400" dirty="0">
              <a:highlight>
                <a:srgbClr val="FFFFFF"/>
              </a:highlight>
              <a:sym typeface="Nunito"/>
            </a:endParaRPr>
          </a:p>
          <a:p>
            <a:pPr marL="0" lvl="0" indent="0" algn="just" defTabSz="914400">
              <a:spcBef>
                <a:spcPts val="1200"/>
              </a:spcBef>
              <a:spcAft>
                <a:spcPts val="0"/>
              </a:spcAft>
              <a:buClr>
                <a:srgbClr val="202124"/>
              </a:buClr>
              <a:buSzPts val="1400"/>
              <a:buNone/>
            </a:pPr>
            <a:endParaRPr lang="en-US" sz="1400" dirty="0">
              <a:highlight>
                <a:srgbClr val="FFFFFF"/>
              </a:highlight>
              <a:sym typeface="Nunito"/>
            </a:endParaRPr>
          </a:p>
          <a:p>
            <a:pPr marL="342900" lvl="0" algn="just" defTabSz="914400">
              <a:spcBef>
                <a:spcPts val="1200"/>
              </a:spcBef>
              <a:spcAft>
                <a:spcPts val="0"/>
              </a:spcAft>
              <a:buClr>
                <a:srgbClr val="202124"/>
              </a:buClr>
              <a:buSzPts val="1400"/>
              <a:buAutoNum type="arabicPeriod"/>
            </a:pPr>
            <a:r>
              <a:rPr lang="en-US" sz="1400" dirty="0">
                <a:highlight>
                  <a:srgbClr val="FFFFFF"/>
                </a:highlight>
                <a:sym typeface="Nunito"/>
              </a:rPr>
              <a:t>American Airlines has one of the widest flight networks in the world covering all continents including Asia, Australia, and Africa</a:t>
            </a:r>
            <a:r>
              <a:rPr lang="en-US" sz="1400" dirty="0">
                <a:highlight>
                  <a:srgbClr val="FFFFFF"/>
                </a:highlight>
              </a:rPr>
              <a:t>.</a:t>
            </a:r>
          </a:p>
          <a:p>
            <a:pPr marL="342900" lvl="0" algn="just" defTabSz="914400">
              <a:spcBef>
                <a:spcPts val="1200"/>
              </a:spcBef>
              <a:spcAft>
                <a:spcPts val="0"/>
              </a:spcAft>
              <a:buClr>
                <a:srgbClr val="202124"/>
              </a:buClr>
              <a:buSzPts val="1400"/>
              <a:buAutoNum type="arabicPeriod"/>
            </a:pPr>
            <a:endParaRPr lang="en-US" sz="1400" dirty="0">
              <a:highlight>
                <a:srgbClr val="FFFFFF"/>
              </a:highlight>
              <a:sym typeface="Nunito"/>
            </a:endParaRPr>
          </a:p>
          <a:p>
            <a:pPr marL="342900" lvl="0" algn="just" defTabSz="914400">
              <a:spcBef>
                <a:spcPts val="1200"/>
              </a:spcBef>
              <a:spcAft>
                <a:spcPts val="0"/>
              </a:spcAft>
              <a:buClr>
                <a:srgbClr val="202124"/>
              </a:buClr>
              <a:buSzPts val="1400"/>
              <a:buAutoNum type="arabicPeriod"/>
            </a:pPr>
            <a:r>
              <a:rPr lang="en-US" sz="1400" dirty="0">
                <a:sym typeface="Nunito"/>
              </a:rPr>
              <a:t>As of November 2021, </a:t>
            </a:r>
            <a:r>
              <a:rPr lang="en-US" sz="1400" dirty="0">
                <a:highlight>
                  <a:srgbClr val="FFFFFF"/>
                </a:highlight>
                <a:sym typeface="Nunito"/>
              </a:rPr>
              <a:t>American Airlines</a:t>
            </a:r>
            <a:r>
              <a:rPr lang="en-US" sz="1400" dirty="0">
                <a:sym typeface="Nunito"/>
              </a:rPr>
              <a:t> </a:t>
            </a:r>
            <a:r>
              <a:rPr lang="en-US" sz="1400" dirty="0">
                <a:highlight>
                  <a:srgbClr val="FFFFFF"/>
                </a:highlight>
                <a:sym typeface="Nunito"/>
              </a:rPr>
              <a:t>flies to over </a:t>
            </a:r>
            <a:r>
              <a:rPr lang="en-US" sz="1400" b="1" dirty="0">
                <a:highlight>
                  <a:srgbClr val="FFFFFF"/>
                </a:highlight>
                <a:sym typeface="Nunito"/>
              </a:rPr>
              <a:t>350 domestic destinations</a:t>
            </a:r>
            <a:r>
              <a:rPr lang="en-US" sz="1400" dirty="0">
                <a:highlight>
                  <a:srgbClr val="FFFFFF"/>
                </a:highlight>
                <a:sym typeface="Nunito"/>
              </a:rPr>
              <a:t> and </a:t>
            </a:r>
            <a:r>
              <a:rPr lang="en-US" sz="1400" b="1" dirty="0">
                <a:highlight>
                  <a:srgbClr val="FFFFFF"/>
                </a:highlight>
                <a:sym typeface="Nunito"/>
              </a:rPr>
              <a:t>95 international destinations</a:t>
            </a:r>
            <a:r>
              <a:rPr lang="en-US" sz="1400" dirty="0">
                <a:highlight>
                  <a:srgbClr val="FFFFFF"/>
                </a:highlight>
                <a:sym typeface="Nunito"/>
              </a:rPr>
              <a:t> in over </a:t>
            </a:r>
            <a:r>
              <a:rPr lang="en-US" sz="1400" b="1" dirty="0">
                <a:highlight>
                  <a:srgbClr val="FFFFFF"/>
                </a:highlight>
                <a:sym typeface="Nunito"/>
              </a:rPr>
              <a:t>50</a:t>
            </a:r>
            <a:r>
              <a:rPr lang="en-US" sz="1400" dirty="0">
                <a:highlight>
                  <a:srgbClr val="FFFFFF"/>
                </a:highlight>
                <a:sym typeface="Nunito"/>
              </a:rPr>
              <a:t> countries.</a:t>
            </a:r>
          </a:p>
        </p:txBody>
      </p:sp>
      <p:sp>
        <p:nvSpPr>
          <p:cNvPr id="187" name="Google Shape;187;p29"/>
          <p:cNvSpPr txBox="1"/>
          <p:nvPr/>
        </p:nvSpPr>
        <p:spPr>
          <a:xfrm>
            <a:off x="6277358" y="898975"/>
            <a:ext cx="2866642" cy="1035466"/>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1200"/>
              </a:spcAft>
            </a:pPr>
            <a:r>
              <a:rPr lang="en-US" sz="2800" dirty="0">
                <a:highlight>
                  <a:srgbClr val="FFFFFF"/>
                </a:highlight>
                <a:ea typeface="+mj-ea"/>
                <a:cs typeface="+mj-cs"/>
                <a:sym typeface="Nunito"/>
              </a:rPr>
              <a:t>GEOGRAPHICAL FOOTPRINT</a:t>
            </a:r>
            <a:endParaRPr lang="en-US" sz="2800" dirty="0">
              <a:ea typeface="+mj-ea"/>
              <a:cs typeface="+mj-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913252-7E88-4A02-BC39-2049B516ECA0}"/>
              </a:ext>
            </a:extLst>
          </p:cNvPr>
          <p:cNvSpPr>
            <a:spLocks noGrp="1"/>
          </p:cNvSpPr>
          <p:nvPr>
            <p:ph type="ctrTitle"/>
          </p:nvPr>
        </p:nvSpPr>
        <p:spPr>
          <a:xfrm>
            <a:off x="104503" y="1402080"/>
            <a:ext cx="4632959" cy="2926080"/>
          </a:xfrm>
        </p:spPr>
        <p:txBody>
          <a:bodyPr>
            <a:normAutofit/>
          </a:bodyPr>
          <a:lstStyle/>
          <a:p>
            <a:pPr marL="0" lvl="0" indent="0" algn="just" rtl="0">
              <a:spcBef>
                <a:spcPts val="0"/>
              </a:spcBef>
              <a:spcAft>
                <a:spcPts val="0"/>
              </a:spcAft>
            </a:pPr>
            <a:r>
              <a:rPr lang="en-US" sz="1300" b="1" dirty="0">
                <a:latin typeface="Nunito"/>
                <a:ea typeface="Nunito"/>
                <a:cs typeface="Nunito"/>
                <a:sym typeface="Nunito"/>
              </a:rPr>
              <a:t>Airfares: </a:t>
            </a:r>
            <a:r>
              <a:rPr lang="en-US" sz="1300" dirty="0">
                <a:latin typeface="Nunito"/>
                <a:ea typeface="Nunito"/>
                <a:cs typeface="Nunito"/>
                <a:sym typeface="Nunito"/>
              </a:rPr>
              <a:t>Revenue generated from the sale of flights</a:t>
            </a:r>
            <a:br>
              <a:rPr lang="en-US" sz="1300" dirty="0">
                <a:latin typeface="Nunito"/>
                <a:ea typeface="Nunito"/>
                <a:cs typeface="Nunito"/>
                <a:sym typeface="Nunito"/>
              </a:rPr>
            </a:br>
            <a:br>
              <a:rPr lang="en-US" sz="1300" dirty="0">
                <a:latin typeface="Nunito"/>
                <a:ea typeface="Nunito"/>
                <a:cs typeface="Nunito"/>
                <a:sym typeface="Nunito"/>
              </a:rPr>
            </a:br>
            <a:r>
              <a:rPr lang="en-US" sz="1300" b="1" dirty="0">
                <a:latin typeface="Nunito"/>
                <a:ea typeface="Nunito"/>
                <a:cs typeface="Nunito"/>
                <a:sym typeface="Nunito"/>
              </a:rPr>
              <a:t>Cargo: </a:t>
            </a:r>
            <a:r>
              <a:rPr lang="en-US" sz="1300" dirty="0">
                <a:latin typeface="Nunito"/>
                <a:ea typeface="Nunito"/>
                <a:cs typeface="Nunito"/>
                <a:sym typeface="Nunito"/>
              </a:rPr>
              <a:t>Revenue generated from transporting freight or mail in addition to passengers. 							</a:t>
            </a:r>
            <a:br>
              <a:rPr lang="en-US" sz="1300" dirty="0">
                <a:latin typeface="Nunito"/>
                <a:ea typeface="Nunito"/>
                <a:cs typeface="Nunito"/>
                <a:sym typeface="Nunito"/>
              </a:rPr>
            </a:br>
            <a:r>
              <a:rPr lang="en-US" sz="1300" b="1" dirty="0">
                <a:latin typeface="Nunito"/>
                <a:ea typeface="Nunito"/>
                <a:cs typeface="Nunito"/>
                <a:sym typeface="Nunito"/>
              </a:rPr>
              <a:t>Ancillary: </a:t>
            </a:r>
            <a:r>
              <a:rPr lang="en-US" sz="1300" dirty="0">
                <a:latin typeface="Nunito"/>
                <a:ea typeface="Nunito"/>
                <a:cs typeface="Nunito"/>
                <a:sym typeface="Nunito"/>
              </a:rPr>
              <a:t>Additional fees that are sometimes charged to passengers for extra services such as seat allocation, additional baggage, meals, and access to an in-flight entertainment system or in-flight Wi-Fi			</a:t>
            </a:r>
            <a:br>
              <a:rPr lang="en-US" sz="1300" dirty="0">
                <a:latin typeface="Nunito"/>
                <a:ea typeface="Nunito"/>
                <a:cs typeface="Nunito"/>
                <a:sym typeface="Nunito"/>
              </a:rPr>
            </a:br>
            <a:r>
              <a:rPr lang="en-US" sz="1300" b="1" dirty="0">
                <a:latin typeface="Nunito"/>
                <a:ea typeface="Nunito"/>
                <a:cs typeface="Nunito"/>
                <a:sym typeface="Nunito"/>
              </a:rPr>
              <a:t>Loyalty/Frequent Flyer Programs: </a:t>
            </a:r>
            <a:r>
              <a:rPr lang="en-US" sz="1300" dirty="0">
                <a:latin typeface="Nunito"/>
                <a:ea typeface="Nunito"/>
                <a:cs typeface="Nunito"/>
                <a:sym typeface="Nunito"/>
              </a:rPr>
              <a:t>Revenue generated from frequent flyer programs or consumer credit cards offered by the airline										</a:t>
            </a:r>
            <a:br>
              <a:rPr lang="en-US" sz="1300" dirty="0">
                <a:latin typeface="Nunito"/>
                <a:ea typeface="Nunito"/>
                <a:cs typeface="Nunito"/>
                <a:sym typeface="Nunito"/>
              </a:rPr>
            </a:br>
            <a:endParaRPr lang="en-US" sz="1300" dirty="0"/>
          </a:p>
        </p:txBody>
      </p:sp>
      <p:pic>
        <p:nvPicPr>
          <p:cNvPr id="24" name="Picture 23" descr="Plane in red circle">
            <a:extLst>
              <a:ext uri="{FF2B5EF4-FFF2-40B4-BE49-F238E27FC236}">
                <a16:creationId xmlns:a16="http://schemas.microsoft.com/office/drawing/2014/main" id="{7F6C1561-0C21-A1E7-1531-7B5FC61A1EB0}"/>
              </a:ext>
            </a:extLst>
          </p:cNvPr>
          <p:cNvPicPr>
            <a:picLocks noChangeAspect="1"/>
          </p:cNvPicPr>
          <p:nvPr/>
        </p:nvPicPr>
        <p:blipFill rotWithShape="1">
          <a:blip r:embed="rId2"/>
          <a:srcRect l="19361" r="19778" b="2"/>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1" name="Title 3">
            <a:extLst>
              <a:ext uri="{FF2B5EF4-FFF2-40B4-BE49-F238E27FC236}">
                <a16:creationId xmlns:a16="http://schemas.microsoft.com/office/drawing/2014/main" id="{0CBD304D-48AA-BAC0-8588-1104ED6B69C2}"/>
              </a:ext>
            </a:extLst>
          </p:cNvPr>
          <p:cNvSpPr txBox="1">
            <a:spLocks/>
          </p:cNvSpPr>
          <p:nvPr/>
        </p:nvSpPr>
        <p:spPr>
          <a:xfrm>
            <a:off x="0" y="417661"/>
            <a:ext cx="3749040" cy="717788"/>
          </a:xfrm>
          <a:prstGeom prst="rect">
            <a:avLst/>
          </a:prstGeom>
          <a:solidFill>
            <a:schemeClr val="accent1">
              <a:lumMod val="75000"/>
              <a:alpha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b">
            <a:normAutofit fontScale="97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defTabSz="914400">
              <a:spcAft>
                <a:spcPts val="600"/>
              </a:spcAft>
            </a:pPr>
            <a:r>
              <a:rPr lang="en-US" sz="3500" dirty="0">
                <a:solidFill>
                  <a:srgbClr val="FFFFFF"/>
                </a:solidFill>
                <a:latin typeface="+mn-lt"/>
                <a:sym typeface="Nunito"/>
              </a:rPr>
              <a:t>   Revenue Sources</a:t>
            </a:r>
            <a:endParaRPr lang="en-US" sz="3500" dirty="0">
              <a:solidFill>
                <a:srgbClr val="FFFFFF"/>
              </a:solidFill>
              <a:latin typeface="+mn-lt"/>
            </a:endParaRPr>
          </a:p>
        </p:txBody>
      </p:sp>
    </p:spTree>
    <p:extLst>
      <p:ext uri="{BB962C8B-B14F-4D97-AF65-F5344CB8AC3E}">
        <p14:creationId xmlns:p14="http://schemas.microsoft.com/office/powerpoint/2010/main" val="2449394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913252-7E88-4A02-BC39-2049B516ECA0}"/>
              </a:ext>
            </a:extLst>
          </p:cNvPr>
          <p:cNvSpPr>
            <a:spLocks noGrp="1"/>
          </p:cNvSpPr>
          <p:nvPr>
            <p:ph type="ctrTitle"/>
          </p:nvPr>
        </p:nvSpPr>
        <p:spPr>
          <a:xfrm>
            <a:off x="252285" y="1135449"/>
            <a:ext cx="4632959" cy="980902"/>
          </a:xfrm>
        </p:spPr>
        <p:txBody>
          <a:bodyPr>
            <a:normAutofit/>
          </a:bodyPr>
          <a:lstStyle/>
          <a:p>
            <a:pPr marL="0" lvl="0" indent="0" algn="just" rtl="0">
              <a:spcBef>
                <a:spcPts val="0"/>
              </a:spcBef>
              <a:spcAft>
                <a:spcPts val="0"/>
              </a:spcAft>
            </a:pPr>
            <a:r>
              <a:rPr lang="en-US" sz="1300" dirty="0">
                <a:latin typeface="Nunito"/>
                <a:ea typeface="Nunito"/>
                <a:cs typeface="Nunito"/>
                <a:sym typeface="Nunito"/>
              </a:rPr>
              <a:t>As auxiliary services offer the most room for revenue optimization compared to other sources, the strategy is to assess which services may be improved in terms of customer happiness while also increasing income.</a:t>
            </a:r>
            <a:endParaRPr lang="en-US" sz="1300" dirty="0"/>
          </a:p>
        </p:txBody>
      </p:sp>
      <p:pic>
        <p:nvPicPr>
          <p:cNvPr id="24" name="Picture 23" descr="Plane in red circle">
            <a:extLst>
              <a:ext uri="{FF2B5EF4-FFF2-40B4-BE49-F238E27FC236}">
                <a16:creationId xmlns:a16="http://schemas.microsoft.com/office/drawing/2014/main" id="{7F6C1561-0C21-A1E7-1531-7B5FC61A1EB0}"/>
              </a:ext>
            </a:extLst>
          </p:cNvPr>
          <p:cNvPicPr>
            <a:picLocks noChangeAspect="1"/>
          </p:cNvPicPr>
          <p:nvPr/>
        </p:nvPicPr>
        <p:blipFill rotWithShape="1">
          <a:blip r:embed="rId2"/>
          <a:srcRect l="19361" r="19778" b="2"/>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1" name="Title 3">
            <a:extLst>
              <a:ext uri="{FF2B5EF4-FFF2-40B4-BE49-F238E27FC236}">
                <a16:creationId xmlns:a16="http://schemas.microsoft.com/office/drawing/2014/main" id="{0CBD304D-48AA-BAC0-8588-1104ED6B69C2}"/>
              </a:ext>
            </a:extLst>
          </p:cNvPr>
          <p:cNvSpPr txBox="1">
            <a:spLocks/>
          </p:cNvSpPr>
          <p:nvPr/>
        </p:nvSpPr>
        <p:spPr>
          <a:xfrm>
            <a:off x="0" y="417661"/>
            <a:ext cx="3260436" cy="717788"/>
          </a:xfrm>
          <a:prstGeom prst="rect">
            <a:avLst/>
          </a:prstGeom>
          <a:solidFill>
            <a:schemeClr val="accent1">
              <a:lumMod val="75000"/>
              <a:alpha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b">
            <a:normAutofit fontScale="97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defTabSz="914400">
              <a:spcAft>
                <a:spcPts val="600"/>
              </a:spcAft>
            </a:pPr>
            <a:r>
              <a:rPr lang="en-US" sz="3500" dirty="0">
                <a:solidFill>
                  <a:srgbClr val="FFFFFF"/>
                </a:solidFill>
                <a:latin typeface="+mn-lt"/>
                <a:sym typeface="Nunito"/>
              </a:rPr>
              <a:t>Why Ancillary ?</a:t>
            </a:r>
          </a:p>
        </p:txBody>
      </p:sp>
      <p:pic>
        <p:nvPicPr>
          <p:cNvPr id="5" name="Google Shape;162;p26">
            <a:extLst>
              <a:ext uri="{FF2B5EF4-FFF2-40B4-BE49-F238E27FC236}">
                <a16:creationId xmlns:a16="http://schemas.microsoft.com/office/drawing/2014/main" id="{04779685-3844-4DFC-168F-AE507D3C84C9}"/>
              </a:ext>
            </a:extLst>
          </p:cNvPr>
          <p:cNvPicPr preferRelativeResize="0"/>
          <p:nvPr/>
        </p:nvPicPr>
        <p:blipFill rotWithShape="1">
          <a:blip r:embed="rId3">
            <a:alphaModFix/>
          </a:blip>
          <a:srcRect l="4412" t="4670" r="3084" b="7955"/>
          <a:stretch/>
        </p:blipFill>
        <p:spPr>
          <a:xfrm>
            <a:off x="348871" y="2365504"/>
            <a:ext cx="4223129" cy="252884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177267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913252-7E88-4A02-BC39-2049B516ECA0}"/>
              </a:ext>
            </a:extLst>
          </p:cNvPr>
          <p:cNvSpPr>
            <a:spLocks noGrp="1"/>
          </p:cNvSpPr>
          <p:nvPr>
            <p:ph type="ctrTitle"/>
          </p:nvPr>
        </p:nvSpPr>
        <p:spPr>
          <a:xfrm>
            <a:off x="-4594" y="695642"/>
            <a:ext cx="4853685" cy="1724285"/>
          </a:xfrm>
        </p:spPr>
        <p:txBody>
          <a:bodyPr>
            <a:normAutofit fontScale="90000"/>
          </a:bodyPr>
          <a:lstStyle/>
          <a:p>
            <a:pPr marL="0" lvl="0" indent="0" algn="just" rtl="0">
              <a:spcBef>
                <a:spcPts val="0"/>
              </a:spcBef>
              <a:spcAft>
                <a:spcPts val="0"/>
              </a:spcAft>
            </a:pPr>
            <a:r>
              <a:rPr lang="en-US" sz="1100" dirty="0">
                <a:latin typeface="Nunito"/>
                <a:ea typeface="Nunito"/>
                <a:cs typeface="Nunito"/>
                <a:sym typeface="Nunito"/>
              </a:rPr>
              <a:t>Although airfares account for a significant portion of revenue, the factors that regulate them are difficult to adjust or optimize because they are governed by government rules, fuel prices, and competitive pricing					</a:t>
            </a:r>
            <a:br>
              <a:rPr lang="en-US" sz="1100" dirty="0">
                <a:latin typeface="Nunito"/>
                <a:ea typeface="Nunito"/>
                <a:cs typeface="Nunito"/>
                <a:sym typeface="Nunito"/>
              </a:rPr>
            </a:br>
            <a:r>
              <a:rPr lang="en-US" sz="1100" dirty="0">
                <a:latin typeface="Nunito"/>
                <a:ea typeface="Nunito"/>
                <a:cs typeface="Nunito"/>
                <a:sym typeface="Nunito"/>
              </a:rPr>
              <a:t>In 2020, American Airlines will have a total revenue of $17.3 billion. Ancillary revenue is anticipated to be 3.7 billion, which is still a significant portion of total revenue</a:t>
            </a:r>
            <a:br>
              <a:rPr lang="en-US" sz="1100" dirty="0">
                <a:latin typeface="Nunito"/>
                <a:ea typeface="Nunito"/>
                <a:cs typeface="Nunito"/>
                <a:sym typeface="Nunito"/>
              </a:rPr>
            </a:br>
            <a:r>
              <a:rPr lang="en-US" sz="1100" dirty="0">
                <a:latin typeface="Nunito"/>
                <a:ea typeface="Nunito"/>
                <a:cs typeface="Nunito"/>
                <a:sym typeface="Nunito"/>
              </a:rPr>
              <a:t>			</a:t>
            </a:r>
            <a:br>
              <a:rPr lang="en-US" sz="1100" dirty="0">
                <a:latin typeface="Nunito"/>
                <a:ea typeface="Nunito"/>
                <a:cs typeface="Nunito"/>
                <a:sym typeface="Nunito"/>
              </a:rPr>
            </a:br>
            <a:r>
              <a:rPr lang="en-US" sz="1100" dirty="0">
                <a:latin typeface="Nunito"/>
                <a:ea typeface="Nunito"/>
                <a:cs typeface="Nunito"/>
                <a:sym typeface="Nunito"/>
              </a:rPr>
              <a:t>Attempting to lower the airfare in order to attract more consumers would have a significant impact on the airline's revenue. As a result, auxiliary services are taken into consideration</a:t>
            </a:r>
            <a:endParaRPr lang="en-US" sz="1100" dirty="0"/>
          </a:p>
        </p:txBody>
      </p:sp>
      <p:pic>
        <p:nvPicPr>
          <p:cNvPr id="24" name="Picture 23" descr="Plane in red circle">
            <a:extLst>
              <a:ext uri="{FF2B5EF4-FFF2-40B4-BE49-F238E27FC236}">
                <a16:creationId xmlns:a16="http://schemas.microsoft.com/office/drawing/2014/main" id="{7F6C1561-0C21-A1E7-1531-7B5FC61A1EB0}"/>
              </a:ext>
            </a:extLst>
          </p:cNvPr>
          <p:cNvPicPr>
            <a:picLocks noChangeAspect="1"/>
          </p:cNvPicPr>
          <p:nvPr/>
        </p:nvPicPr>
        <p:blipFill rotWithShape="1">
          <a:blip r:embed="rId2"/>
          <a:srcRect l="19361" r="19778" b="2"/>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1" name="Title 3">
            <a:extLst>
              <a:ext uri="{FF2B5EF4-FFF2-40B4-BE49-F238E27FC236}">
                <a16:creationId xmlns:a16="http://schemas.microsoft.com/office/drawing/2014/main" id="{0CBD304D-48AA-BAC0-8588-1104ED6B69C2}"/>
              </a:ext>
            </a:extLst>
          </p:cNvPr>
          <p:cNvSpPr txBox="1">
            <a:spLocks/>
          </p:cNvSpPr>
          <p:nvPr/>
        </p:nvSpPr>
        <p:spPr>
          <a:xfrm>
            <a:off x="-4594" y="78829"/>
            <a:ext cx="4747119" cy="616812"/>
          </a:xfrm>
          <a:prstGeom prst="rect">
            <a:avLst/>
          </a:prstGeom>
          <a:solidFill>
            <a:schemeClr val="accent1">
              <a:lumMod val="75000"/>
              <a:alpha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b">
            <a:normAutofit fontScale="82500" lnSpcReduction="100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defTabSz="914400">
              <a:spcAft>
                <a:spcPts val="600"/>
              </a:spcAft>
            </a:pPr>
            <a:r>
              <a:rPr lang="en-US" sz="3500" b="1" dirty="0">
                <a:solidFill>
                  <a:srgbClr val="FFFFFF"/>
                </a:solidFill>
                <a:latin typeface="+mn-lt"/>
                <a:sym typeface="Nunito"/>
              </a:rPr>
              <a:t>REVENUE TIED TO SERVICES</a:t>
            </a:r>
            <a:endParaRPr lang="en-US" sz="3500" b="1" dirty="0">
              <a:solidFill>
                <a:srgbClr val="FFFFFF"/>
              </a:solidFill>
              <a:latin typeface="+mn-lt"/>
            </a:endParaRPr>
          </a:p>
        </p:txBody>
      </p:sp>
      <p:pic>
        <p:nvPicPr>
          <p:cNvPr id="5" name="Google Shape;170;p27">
            <a:extLst>
              <a:ext uri="{FF2B5EF4-FFF2-40B4-BE49-F238E27FC236}">
                <a16:creationId xmlns:a16="http://schemas.microsoft.com/office/drawing/2014/main" id="{55F74BA6-A1C2-EB81-D051-1EC172878F9D}"/>
              </a:ext>
            </a:extLst>
          </p:cNvPr>
          <p:cNvPicPr preferRelativeResize="0"/>
          <p:nvPr/>
        </p:nvPicPr>
        <p:blipFill>
          <a:blip r:embed="rId3">
            <a:alphaModFix/>
          </a:blip>
          <a:stretch>
            <a:fillRect/>
          </a:stretch>
        </p:blipFill>
        <p:spPr>
          <a:xfrm>
            <a:off x="0" y="2542265"/>
            <a:ext cx="4742525" cy="2601225"/>
          </a:xfrm>
          <a:prstGeom prst="rect">
            <a:avLst/>
          </a:prstGeom>
          <a:noFill/>
          <a:ln>
            <a:noFill/>
          </a:ln>
        </p:spPr>
      </p:pic>
    </p:spTree>
    <p:extLst>
      <p:ext uri="{BB962C8B-B14F-4D97-AF65-F5344CB8AC3E}">
        <p14:creationId xmlns:p14="http://schemas.microsoft.com/office/powerpoint/2010/main" val="1776269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descr="Plane in red circle">
            <a:extLst>
              <a:ext uri="{FF2B5EF4-FFF2-40B4-BE49-F238E27FC236}">
                <a16:creationId xmlns:a16="http://schemas.microsoft.com/office/drawing/2014/main" id="{7F6C1561-0C21-A1E7-1531-7B5FC61A1EB0}"/>
              </a:ext>
            </a:extLst>
          </p:cNvPr>
          <p:cNvPicPr>
            <a:picLocks noChangeAspect="1"/>
          </p:cNvPicPr>
          <p:nvPr/>
        </p:nvPicPr>
        <p:blipFill rotWithShape="1">
          <a:blip r:embed="rId2"/>
          <a:srcRect l="19361" r="19778" b="2"/>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1" name="Title 3">
            <a:extLst>
              <a:ext uri="{FF2B5EF4-FFF2-40B4-BE49-F238E27FC236}">
                <a16:creationId xmlns:a16="http://schemas.microsoft.com/office/drawing/2014/main" id="{0CBD304D-48AA-BAC0-8588-1104ED6B69C2}"/>
              </a:ext>
            </a:extLst>
          </p:cNvPr>
          <p:cNvSpPr txBox="1">
            <a:spLocks/>
          </p:cNvSpPr>
          <p:nvPr/>
        </p:nvSpPr>
        <p:spPr>
          <a:xfrm>
            <a:off x="0" y="0"/>
            <a:ext cx="3528291" cy="600364"/>
          </a:xfrm>
          <a:prstGeom prst="rect">
            <a:avLst/>
          </a:prstGeom>
          <a:solidFill>
            <a:schemeClr val="accent1">
              <a:lumMod val="75000"/>
              <a:alpha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b">
            <a:normAutofit fontScale="97500"/>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defTabSz="914400">
              <a:spcAft>
                <a:spcPts val="600"/>
              </a:spcAft>
            </a:pPr>
            <a:r>
              <a:rPr lang="en-US" sz="3600" b="1" dirty="0">
                <a:solidFill>
                  <a:srgbClr val="FFFFFF"/>
                </a:solidFill>
                <a:sym typeface="Nunito"/>
              </a:rPr>
              <a:t>Operational Cost</a:t>
            </a:r>
            <a:endParaRPr lang="en-US" sz="3500" dirty="0">
              <a:solidFill>
                <a:srgbClr val="FFFFFF"/>
              </a:solidFill>
            </a:endParaRPr>
          </a:p>
        </p:txBody>
      </p:sp>
      <p:graphicFrame>
        <p:nvGraphicFramePr>
          <p:cNvPr id="8" name="Text Placeholder 4">
            <a:extLst>
              <a:ext uri="{FF2B5EF4-FFF2-40B4-BE49-F238E27FC236}">
                <a16:creationId xmlns:a16="http://schemas.microsoft.com/office/drawing/2014/main" id="{9AAB8871-B936-C262-5CD5-031A9737902C}"/>
              </a:ext>
            </a:extLst>
          </p:cNvPr>
          <p:cNvGraphicFramePr/>
          <p:nvPr>
            <p:extLst>
              <p:ext uri="{D42A27DB-BD31-4B8C-83A1-F6EECF244321}">
                <p14:modId xmlns:p14="http://schemas.microsoft.com/office/powerpoint/2010/main" val="3567494003"/>
              </p:ext>
            </p:extLst>
          </p:nvPr>
        </p:nvGraphicFramePr>
        <p:xfrm>
          <a:off x="7550" y="425424"/>
          <a:ext cx="5172367" cy="2218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79;p28" descr="Chart, pie chart&#10;&#10;Description automatically generated">
            <a:extLst>
              <a:ext uri="{FF2B5EF4-FFF2-40B4-BE49-F238E27FC236}">
                <a16:creationId xmlns:a16="http://schemas.microsoft.com/office/drawing/2014/main" id="{9D8CAADB-38C8-D977-3869-212AFE8C359D}"/>
              </a:ext>
            </a:extLst>
          </p:cNvPr>
          <p:cNvPicPr preferRelativeResize="0"/>
          <p:nvPr/>
        </p:nvPicPr>
        <p:blipFill rotWithShape="1">
          <a:blip r:embed="rId8">
            <a:alphaModFix/>
            <a:extLst>
              <a:ext uri="{BEBA8EAE-BF5A-486C-A8C5-ECC9F3942E4B}">
                <a14:imgProps xmlns:a14="http://schemas.microsoft.com/office/drawing/2010/main">
                  <a14:imgLayer r:embed="rId9">
                    <a14:imgEffect>
                      <a14:saturation sat="300000"/>
                    </a14:imgEffect>
                  </a14:imgLayer>
                </a14:imgProps>
              </a:ext>
            </a:extLst>
          </a:blip>
          <a:srcRect l="13064"/>
          <a:stretch/>
        </p:blipFill>
        <p:spPr>
          <a:xfrm>
            <a:off x="7550" y="2468747"/>
            <a:ext cx="5153892" cy="2674743"/>
          </a:xfrm>
          <a:prstGeom prst="rect">
            <a:avLst/>
          </a:prstGeom>
          <a:noFill/>
          <a:ln>
            <a:noFill/>
          </a:ln>
          <a:effectLst>
            <a:outerShdw blurRad="44450" dist="27940" dir="5400000" algn="ctr">
              <a:srgbClr val="000000">
                <a:alpha val="32000"/>
              </a:srgbClr>
            </a:outerShdw>
          </a:effectLst>
        </p:spPr>
      </p:pic>
    </p:spTree>
    <p:extLst>
      <p:ext uri="{BB962C8B-B14F-4D97-AF65-F5344CB8AC3E}">
        <p14:creationId xmlns:p14="http://schemas.microsoft.com/office/powerpoint/2010/main" val="827047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C8747-9B57-952E-C950-DC4F9FDF39C9}"/>
              </a:ext>
            </a:extLst>
          </p:cNvPr>
          <p:cNvSpPr>
            <a:spLocks noGrp="1"/>
          </p:cNvSpPr>
          <p:nvPr>
            <p:ph type="title"/>
          </p:nvPr>
        </p:nvSpPr>
        <p:spPr>
          <a:xfrm>
            <a:off x="5541775" y="2183749"/>
            <a:ext cx="3386360" cy="1146924"/>
          </a:xfrm>
        </p:spPr>
        <p:txBody>
          <a:bodyPr vert="horz" lIns="91440" tIns="45720" rIns="91440" bIns="45720" rtlCol="0" anchor="b">
            <a:normAutofit fontScale="90000"/>
          </a:bodyPr>
          <a:lstStyle/>
          <a:p>
            <a:pPr algn="r" defTabSz="914400"/>
            <a:r>
              <a:rPr lang="en-US" sz="3300" b="1" dirty="0">
                <a:latin typeface="+mn-lt"/>
              </a:rPr>
              <a:t>Part 3-Data Analysis And Understanding</a:t>
            </a:r>
          </a:p>
        </p:txBody>
      </p:sp>
      <p:pic>
        <p:nvPicPr>
          <p:cNvPr id="12" name="Picture 4" descr="Magnifying glass showing decling performance">
            <a:extLst>
              <a:ext uri="{FF2B5EF4-FFF2-40B4-BE49-F238E27FC236}">
                <a16:creationId xmlns:a16="http://schemas.microsoft.com/office/drawing/2014/main" id="{D45C8575-DF3E-9907-7A49-CECC14672020}"/>
              </a:ext>
            </a:extLst>
          </p:cNvPr>
          <p:cNvPicPr>
            <a:picLocks noChangeAspect="1"/>
          </p:cNvPicPr>
          <p:nvPr/>
        </p:nvPicPr>
        <p:blipFill rotWithShape="1">
          <a:blip r:embed="rId2"/>
          <a:srcRect r="17888"/>
          <a:stretch/>
        </p:blipFill>
        <p:spPr>
          <a:xfrm>
            <a:off x="-1644" y="10"/>
            <a:ext cx="6327255" cy="51434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Tree>
    <p:extLst>
      <p:ext uri="{BB962C8B-B14F-4D97-AF65-F5344CB8AC3E}">
        <p14:creationId xmlns:p14="http://schemas.microsoft.com/office/powerpoint/2010/main" val="184917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7"/>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 name="Picture 223" descr="Back view of an aeroplane">
            <a:extLst>
              <a:ext uri="{FF2B5EF4-FFF2-40B4-BE49-F238E27FC236}">
                <a16:creationId xmlns:a16="http://schemas.microsoft.com/office/drawing/2014/main" id="{F0DE2AB3-8486-DE44-6459-92B89AA5CF5B}"/>
              </a:ext>
            </a:extLst>
          </p:cNvPr>
          <p:cNvPicPr>
            <a:picLocks noChangeAspect="1"/>
          </p:cNvPicPr>
          <p:nvPr/>
        </p:nvPicPr>
        <p:blipFill rotWithShape="1">
          <a:blip r:embed="rId3"/>
          <a:srcRect r="15618"/>
          <a:stretch/>
        </p:blipFill>
        <p:spPr>
          <a:xfrm>
            <a:off x="2641851" y="10"/>
            <a:ext cx="6502149" cy="5143490"/>
          </a:xfrm>
          <a:prstGeom prst="rect">
            <a:avLst/>
          </a:prstGeom>
        </p:spPr>
      </p:pic>
      <p:sp>
        <p:nvSpPr>
          <p:cNvPr id="102" name="Rectangle 10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Google Shape;218;p8"/>
          <p:cNvSpPr txBox="1">
            <a:spLocks noGrp="1"/>
          </p:cNvSpPr>
          <p:nvPr>
            <p:ph type="title"/>
          </p:nvPr>
        </p:nvSpPr>
        <p:spPr>
          <a:xfrm>
            <a:off x="278319" y="870966"/>
            <a:ext cx="3600953" cy="843534"/>
          </a:xfrm>
          <a:prstGeom prst="rect">
            <a:avLst/>
          </a:prstGeom>
        </p:spPr>
        <p:txBody>
          <a:bodyPr spcFirstLastPara="1" vert="horz" lIns="91440" tIns="45720" rIns="91440" bIns="45720" rtlCol="0" anchor="b" anchorCtr="0">
            <a:normAutofit/>
          </a:bodyPr>
          <a:lstStyle/>
          <a:p>
            <a:pPr marL="0" marR="0" lvl="0" indent="0" defTabSz="914400">
              <a:lnSpc>
                <a:spcPct val="90000"/>
              </a:lnSpc>
              <a:spcBef>
                <a:spcPct val="0"/>
              </a:spcBef>
              <a:spcAft>
                <a:spcPts val="0"/>
              </a:spcAft>
            </a:pPr>
            <a:r>
              <a:rPr lang="en-US" sz="3200" b="1" i="0" u="none" strike="noStrike" cap="none" dirty="0">
                <a:sym typeface="Arial"/>
              </a:rPr>
              <a:t>Executive Summary</a:t>
            </a:r>
          </a:p>
        </p:txBody>
      </p:sp>
      <p:sp>
        <p:nvSpPr>
          <p:cNvPr id="104" name="Rectangle 10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6" name="Rectangle 10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Google Shape;219;p8"/>
          <p:cNvSpPr txBox="1">
            <a:spLocks noGrp="1"/>
          </p:cNvSpPr>
          <p:nvPr>
            <p:ph type="body" idx="1"/>
          </p:nvPr>
        </p:nvSpPr>
        <p:spPr>
          <a:xfrm>
            <a:off x="-28221" y="2094453"/>
            <a:ext cx="5394548" cy="2405444"/>
          </a:xfrm>
          <a:prstGeom prst="rect">
            <a:avLst/>
          </a:prstGeom>
        </p:spPr>
        <p:txBody>
          <a:bodyPr spcFirstLastPara="1" vert="horz" lIns="91440" tIns="45720" rIns="91440" bIns="45720" rtlCol="0" anchor="t" anchorCtr="0">
            <a:normAutofit fontScale="92500" lnSpcReduction="20000"/>
          </a:bodyPr>
          <a:lstStyle/>
          <a:p>
            <a:pPr marL="285750" marR="0" lvl="0" indent="-228600" algn="just" defTabSz="914400">
              <a:lnSpc>
                <a:spcPct val="90000"/>
              </a:lnSpc>
              <a:spcBef>
                <a:spcPts val="0"/>
              </a:spcBef>
              <a:spcAft>
                <a:spcPts val="600"/>
              </a:spcAft>
              <a:buClr>
                <a:srgbClr val="000000"/>
              </a:buClr>
              <a:buSzPts val="2400"/>
              <a:buFont typeface="Arial" panose="020B0604020202020204" pitchFamily="34" charset="0"/>
              <a:buChar char="•"/>
            </a:pPr>
            <a:endParaRPr lang="en-US" sz="1600" dirty="0"/>
          </a:p>
          <a:p>
            <a:pPr marL="285750" marR="0" lvl="0" indent="-228600" algn="just" defTabSz="914400">
              <a:lnSpc>
                <a:spcPct val="90000"/>
              </a:lnSpc>
              <a:spcBef>
                <a:spcPts val="0"/>
              </a:spcBef>
              <a:spcAft>
                <a:spcPts val="600"/>
              </a:spcAft>
              <a:buClr>
                <a:srgbClr val="000000"/>
              </a:buClr>
              <a:buSzPts val="2400"/>
              <a:buFont typeface="Arial" panose="020B0604020202020204" pitchFamily="34" charset="0"/>
              <a:buChar char="•"/>
            </a:pPr>
            <a:r>
              <a:rPr lang="en-US" sz="1600" dirty="0"/>
              <a:t>The general objective of this study was to examine the influence of airline service quality on passenger satisfaction and loyalty.</a:t>
            </a:r>
          </a:p>
          <a:p>
            <a:pPr marL="285750" marR="0" lvl="0" indent="-228600" algn="just" defTabSz="914400">
              <a:lnSpc>
                <a:spcPct val="90000"/>
              </a:lnSpc>
              <a:spcBef>
                <a:spcPts val="0"/>
              </a:spcBef>
              <a:spcAft>
                <a:spcPts val="600"/>
              </a:spcAft>
              <a:buClr>
                <a:srgbClr val="000000"/>
              </a:buClr>
              <a:buSzPts val="2400"/>
              <a:buFont typeface="Arial" panose="020B0604020202020204" pitchFamily="34" charset="0"/>
              <a:buChar char="•"/>
            </a:pPr>
            <a:endParaRPr lang="en-US" sz="1600" dirty="0"/>
          </a:p>
          <a:p>
            <a:pPr marL="285750" marR="0" lvl="0" indent="-228600" algn="just" defTabSz="914400">
              <a:lnSpc>
                <a:spcPct val="90000"/>
              </a:lnSpc>
              <a:spcBef>
                <a:spcPts val="0"/>
              </a:spcBef>
              <a:spcAft>
                <a:spcPts val="600"/>
              </a:spcAft>
              <a:buClr>
                <a:srgbClr val="000000"/>
              </a:buClr>
              <a:buSzPts val="2400"/>
              <a:buFont typeface="Arial" panose="020B0604020202020204" pitchFamily="34" charset="0"/>
              <a:buChar char="•"/>
            </a:pPr>
            <a:endParaRPr lang="en-US" sz="1600" dirty="0"/>
          </a:p>
          <a:p>
            <a:pPr marL="285750" marR="0" lvl="0" indent="-228600" algn="just" defTabSz="914400">
              <a:lnSpc>
                <a:spcPct val="90000"/>
              </a:lnSpc>
              <a:spcBef>
                <a:spcPts val="0"/>
              </a:spcBef>
              <a:spcAft>
                <a:spcPts val="600"/>
              </a:spcAft>
              <a:buClr>
                <a:srgbClr val="000000"/>
              </a:buClr>
              <a:buSzPts val="2400"/>
              <a:buFont typeface="Arial" panose="020B0604020202020204" pitchFamily="34" charset="0"/>
              <a:buChar char="•"/>
            </a:pPr>
            <a:r>
              <a:rPr lang="en-US" sz="1600" dirty="0"/>
              <a:t>The goal of the project is to garner new customers without losing sight of its existing customers. Our model intends to aid the airlines in achieving this goal by predicting customer satisfaction and providing recommendations to improve customer satisfaction.</a:t>
            </a:r>
            <a:br>
              <a:rPr lang="en-US" sz="1600" b="0" i="0" u="none" strike="noStrike" cap="none" dirty="0">
                <a:sym typeface="Arial"/>
              </a:rPr>
            </a:br>
            <a:endParaRPr lang="en-US" sz="1600" b="0" i="0" u="none" strike="noStrike" cap="none" dirty="0">
              <a:sym typeface="Arial"/>
            </a:endParaRPr>
          </a:p>
          <a:p>
            <a:pPr marL="0" marR="0" lvl="0" indent="-228600" algn="just" defTabSz="914400">
              <a:lnSpc>
                <a:spcPct val="90000"/>
              </a:lnSpc>
              <a:spcBef>
                <a:spcPts val="0"/>
              </a:spcBef>
              <a:spcAft>
                <a:spcPts val="600"/>
              </a:spcAft>
              <a:buFont typeface="Arial" panose="020B0604020202020204" pitchFamily="34" charset="0"/>
              <a:buChar char="•"/>
            </a:pPr>
            <a:endParaRPr lang="en-US" sz="1600" b="0" i="0" u="none" strike="noStrike" cap="none" dirty="0">
              <a:sym typeface="Arial"/>
            </a:endParaRP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324" name="Google Shape;324;p20"/>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325" name="Google Shape;325;p20" descr="American Airlines Wallpapers - Wallpaper Cave"/>
          <p:cNvPicPr preferRelativeResize="0"/>
          <p:nvPr/>
        </p:nvPicPr>
        <p:blipFill rotWithShape="1">
          <a:blip r:embed="rId3">
            <a:alphaModFix/>
          </a:blip>
          <a:srcRect/>
          <a:stretch/>
        </p:blipFill>
        <p:spPr>
          <a:xfrm>
            <a:off x="0" y="-331378"/>
            <a:ext cx="9144000" cy="5715000"/>
          </a:xfrm>
          <a:prstGeom prst="rect">
            <a:avLst/>
          </a:prstGeom>
          <a:noFill/>
          <a:ln>
            <a:noFill/>
          </a:ln>
        </p:spPr>
      </p:pic>
      <p:sp>
        <p:nvSpPr>
          <p:cNvPr id="2" name="TextBox 1">
            <a:extLst>
              <a:ext uri="{FF2B5EF4-FFF2-40B4-BE49-F238E27FC236}">
                <a16:creationId xmlns:a16="http://schemas.microsoft.com/office/drawing/2014/main" id="{9D845055-A1FA-AC49-9AD1-CD9BFCBF3A87}"/>
              </a:ext>
            </a:extLst>
          </p:cNvPr>
          <p:cNvSpPr txBox="1"/>
          <p:nvPr/>
        </p:nvSpPr>
        <p:spPr>
          <a:xfrm>
            <a:off x="679856" y="3420575"/>
            <a:ext cx="2315380" cy="369332"/>
          </a:xfrm>
          <a:prstGeom prst="rect">
            <a:avLst/>
          </a:prstGeom>
          <a:solidFill>
            <a:srgbClr val="181717"/>
          </a:solidFill>
        </p:spPr>
        <p:txBody>
          <a:bodyPr wrap="square" rtlCol="0">
            <a:spAutoFit/>
          </a:bodyPr>
          <a:lstStyle/>
          <a:p>
            <a:pPr algn="ctr"/>
            <a:r>
              <a:rPr lang="en-US" b="1" dirty="0">
                <a:solidFill>
                  <a:schemeClr val="bg1"/>
                </a:solidFill>
              </a:rPr>
              <a:t>LINK TO THE DATASET</a:t>
            </a:r>
          </a:p>
        </p:txBody>
      </p:sp>
      <p:sp>
        <p:nvSpPr>
          <p:cNvPr id="3" name="Rectangle 2">
            <a:extLst>
              <a:ext uri="{FF2B5EF4-FFF2-40B4-BE49-F238E27FC236}">
                <a16:creationId xmlns:a16="http://schemas.microsoft.com/office/drawing/2014/main" id="{1FC68A22-7DD9-284F-9DA9-A60F71D78146}"/>
              </a:ext>
            </a:extLst>
          </p:cNvPr>
          <p:cNvSpPr/>
          <p:nvPr/>
        </p:nvSpPr>
        <p:spPr>
          <a:xfrm>
            <a:off x="679856" y="3916020"/>
            <a:ext cx="8102994" cy="369332"/>
          </a:xfrm>
          <a:prstGeom prst="rect">
            <a:avLst/>
          </a:prstGeom>
          <a:solidFill>
            <a:srgbClr val="181717"/>
          </a:solidFill>
        </p:spPr>
        <p:txBody>
          <a:bodyPr wrap="square">
            <a:spAutoFit/>
          </a:bodyPr>
          <a:lstStyle/>
          <a:p>
            <a:r>
              <a:rPr lang="en-US" dirty="0">
                <a:solidFill>
                  <a:schemeClr val="bg1"/>
                </a:solidFill>
              </a:rPr>
              <a:t>https://</a:t>
            </a:r>
            <a:r>
              <a:rPr lang="en-US" dirty="0" err="1">
                <a:solidFill>
                  <a:schemeClr val="bg1"/>
                </a:solidFill>
              </a:rPr>
              <a:t>www.kaggle.com</a:t>
            </a:r>
            <a:r>
              <a:rPr lang="en-US" dirty="0">
                <a:solidFill>
                  <a:schemeClr val="bg1"/>
                </a:solidFill>
              </a:rPr>
              <a:t>/datasets/teejmahal20/airline-passenger-satisfaction</a:t>
            </a:r>
          </a:p>
        </p:txBody>
      </p:sp>
    </p:spTree>
    <p:extLst>
      <p:ext uri="{BB962C8B-B14F-4D97-AF65-F5344CB8AC3E}">
        <p14:creationId xmlns:p14="http://schemas.microsoft.com/office/powerpoint/2010/main" val="3529224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sz="1600">
              <a:solidFill>
                <a:schemeClr val="lt1"/>
              </a:solidFill>
              <a:latin typeface="Arial"/>
              <a:ea typeface="Arial"/>
              <a:cs typeface="Arial"/>
              <a:sym typeface="Arial"/>
            </a:endParaRPr>
          </a:p>
        </p:txBody>
      </p:sp>
      <p:sp>
        <p:nvSpPr>
          <p:cNvPr id="303" name="Google Shape;303;p18"/>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304" name="Google Shape;304;p18" descr="American Airlines Wallpapers - Wallpaper Cav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20000" contrast="20000"/>
                    </a14:imgEffect>
                  </a14:imgLayer>
                </a14:imgProps>
              </a:ext>
            </a:extLst>
          </a:blip>
          <a:srcRect/>
          <a:stretch/>
        </p:blipFill>
        <p:spPr>
          <a:xfrm>
            <a:off x="0" y="-331378"/>
            <a:ext cx="9144000" cy="5715000"/>
          </a:xfrm>
          <a:prstGeom prst="rect">
            <a:avLst/>
          </a:prstGeom>
          <a:noFill/>
          <a:ln>
            <a:noFill/>
          </a:ln>
        </p:spPr>
      </p:pic>
      <p:sp>
        <p:nvSpPr>
          <p:cNvPr id="305" name="Google Shape;305;p18"/>
          <p:cNvSpPr txBox="1"/>
          <p:nvPr/>
        </p:nvSpPr>
        <p:spPr>
          <a:xfrm>
            <a:off x="1415281" y="-169013"/>
            <a:ext cx="59883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a:solidFill>
                  <a:schemeClr val="lt1"/>
                </a:solidFill>
              </a:rPr>
              <a:t>Dataset Analysis</a:t>
            </a:r>
            <a:endParaRPr sz="3600">
              <a:solidFill>
                <a:schemeClr val="lt1"/>
              </a:solidFill>
            </a:endParaRPr>
          </a:p>
        </p:txBody>
      </p:sp>
      <p:sp>
        <p:nvSpPr>
          <p:cNvPr id="306" name="Google Shape;306;p18"/>
          <p:cNvSpPr txBox="1"/>
          <p:nvPr/>
        </p:nvSpPr>
        <p:spPr>
          <a:xfrm>
            <a:off x="5087450" y="626000"/>
            <a:ext cx="3812100" cy="431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Nunito"/>
              <a:buChar char="●"/>
            </a:pPr>
            <a:endParaRPr sz="1600" b="1">
              <a:solidFill>
                <a:schemeClr val="lt1"/>
              </a:solidFill>
            </a:endParaRPr>
          </a:p>
        </p:txBody>
      </p:sp>
      <p:pic>
        <p:nvPicPr>
          <p:cNvPr id="307" name="Google Shape;307;p18"/>
          <p:cNvPicPr preferRelativeResize="0"/>
          <p:nvPr/>
        </p:nvPicPr>
        <p:blipFill>
          <a:blip r:embed="rId5">
            <a:alphaModFix/>
          </a:blip>
          <a:stretch>
            <a:fillRect/>
          </a:stretch>
        </p:blipFill>
        <p:spPr>
          <a:xfrm>
            <a:off x="243250" y="1238525"/>
            <a:ext cx="8657499" cy="3947625"/>
          </a:xfrm>
          <a:prstGeom prst="rect">
            <a:avLst/>
          </a:prstGeom>
          <a:noFill/>
          <a:ln w="12700" cap="flat" cmpd="sng">
            <a:solidFill>
              <a:srgbClr val="000000"/>
            </a:solidFill>
            <a:prstDash val="solid"/>
            <a:miter lim="8000"/>
            <a:headEnd type="none" w="sm" len="sm"/>
            <a:tailEnd type="none" w="sm" len="sm"/>
          </a:ln>
        </p:spPr>
      </p:pic>
      <p:sp>
        <p:nvSpPr>
          <p:cNvPr id="308" name="Google Shape;308;p18"/>
          <p:cNvSpPr txBox="1"/>
          <p:nvPr/>
        </p:nvSpPr>
        <p:spPr>
          <a:xfrm>
            <a:off x="242050" y="315125"/>
            <a:ext cx="8899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lt1"/>
                </a:solidFill>
              </a:rPr>
              <a:t>This is dataset consisting of customer’s flight experience with American Airlines (</a:t>
            </a:r>
            <a:r>
              <a:rPr lang="en-US" sz="1600" b="1" dirty="0">
                <a:solidFill>
                  <a:schemeClr val="lt1"/>
                </a:solidFill>
              </a:rPr>
              <a:t>for a week during the month of November’19</a:t>
            </a:r>
            <a:r>
              <a:rPr lang="en-US" sz="1600" dirty="0">
                <a:solidFill>
                  <a:schemeClr val="lt1"/>
                </a:solidFill>
              </a:rPr>
              <a:t>). Each row represents the rating provided by a customer based on his/her one-way flying experience with the airlines. There are </a:t>
            </a:r>
            <a:r>
              <a:rPr lang="en-US" sz="1600" b="1" dirty="0">
                <a:solidFill>
                  <a:schemeClr val="lt1"/>
                </a:solidFill>
              </a:rPr>
              <a:t>total 25976 records </a:t>
            </a:r>
            <a:r>
              <a:rPr lang="en-US" sz="1600" dirty="0">
                <a:solidFill>
                  <a:schemeClr val="lt1"/>
                </a:solidFill>
              </a:rPr>
              <a:t>of customers and their experience.</a:t>
            </a:r>
            <a:endParaRPr sz="1600" dirty="0">
              <a:solidFill>
                <a:schemeClr val="lt1"/>
              </a:solidFill>
            </a:endParaRPr>
          </a:p>
        </p:txBody>
      </p:sp>
    </p:spTree>
    <p:extLst>
      <p:ext uri="{BB962C8B-B14F-4D97-AF65-F5344CB8AC3E}">
        <p14:creationId xmlns:p14="http://schemas.microsoft.com/office/powerpoint/2010/main" val="590377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314" name="Google Shape;314;p19"/>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315" name="Google Shape;315;p19" descr="American Airlines Wallpapers - Wallpaper Cave"/>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11200"/>
                    </a14:imgEffect>
                    <a14:imgEffect>
                      <a14:brightnessContrast bright="-40000"/>
                    </a14:imgEffect>
                  </a14:imgLayer>
                </a14:imgProps>
              </a:ext>
            </a:extLst>
          </a:blip>
          <a:srcRect/>
          <a:stretch/>
        </p:blipFill>
        <p:spPr>
          <a:xfrm>
            <a:off x="0" y="-331378"/>
            <a:ext cx="9144000" cy="5715000"/>
          </a:xfrm>
          <a:prstGeom prst="rect">
            <a:avLst/>
          </a:prstGeom>
          <a:noFill/>
          <a:ln>
            <a:noFill/>
          </a:ln>
        </p:spPr>
      </p:pic>
      <p:sp>
        <p:nvSpPr>
          <p:cNvPr id="316" name="Google Shape;316;p19"/>
          <p:cNvSpPr txBox="1"/>
          <p:nvPr/>
        </p:nvSpPr>
        <p:spPr>
          <a:xfrm>
            <a:off x="1396331" y="-169013"/>
            <a:ext cx="59883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dirty="0">
                <a:solidFill>
                  <a:schemeClr val="lt1"/>
                </a:solidFill>
              </a:rPr>
              <a:t>Variables in action</a:t>
            </a:r>
          </a:p>
        </p:txBody>
      </p:sp>
      <p:sp>
        <p:nvSpPr>
          <p:cNvPr id="317" name="Google Shape;317;p19"/>
          <p:cNvSpPr txBox="1"/>
          <p:nvPr/>
        </p:nvSpPr>
        <p:spPr>
          <a:xfrm>
            <a:off x="430500" y="829325"/>
            <a:ext cx="8283000" cy="4370397"/>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chemeClr val="lt1"/>
              </a:buClr>
              <a:buSzPts val="1400"/>
              <a:buFont typeface="Nunito"/>
              <a:buChar char="●"/>
            </a:pPr>
            <a:r>
              <a:rPr lang="en-US" sz="1600" b="1" dirty="0">
                <a:solidFill>
                  <a:schemeClr val="lt1"/>
                </a:solidFill>
              </a:rPr>
              <a:t>Gender:</a:t>
            </a:r>
            <a:r>
              <a:rPr lang="en-US" sz="1600" dirty="0">
                <a:solidFill>
                  <a:schemeClr val="lt1"/>
                </a:solidFill>
              </a:rPr>
              <a:t> Gender of the passengers (Female, Male)</a:t>
            </a:r>
            <a:endParaRPr sz="1600" b="1" dirty="0">
              <a:solidFill>
                <a:schemeClr val="lt1"/>
              </a:solidFill>
            </a:endParaRPr>
          </a:p>
          <a:p>
            <a:pPr marL="457200" lvl="0" indent="-317500" algn="l" rtl="0">
              <a:lnSpc>
                <a:spcPct val="200000"/>
              </a:lnSpc>
              <a:spcBef>
                <a:spcPts val="0"/>
              </a:spcBef>
              <a:spcAft>
                <a:spcPts val="0"/>
              </a:spcAft>
              <a:buClr>
                <a:schemeClr val="lt1"/>
              </a:buClr>
              <a:buSzPts val="1400"/>
              <a:buFont typeface="Nunito"/>
              <a:buChar char="●"/>
            </a:pPr>
            <a:r>
              <a:rPr lang="en-US" sz="1600" b="1" dirty="0">
                <a:solidFill>
                  <a:schemeClr val="lt1"/>
                </a:solidFill>
              </a:rPr>
              <a:t>Customer Type: </a:t>
            </a:r>
            <a:r>
              <a:rPr lang="en-US" sz="1600" dirty="0">
                <a:solidFill>
                  <a:schemeClr val="lt1"/>
                </a:solidFill>
              </a:rPr>
              <a:t>The customer type (Loyal customer, disloyal customer)</a:t>
            </a:r>
            <a:endParaRPr sz="1600" dirty="0">
              <a:solidFill>
                <a:schemeClr val="lt1"/>
              </a:solidFill>
            </a:endParaRPr>
          </a:p>
          <a:p>
            <a:pPr marL="457200" lvl="0" indent="-317500" algn="l" rtl="0">
              <a:lnSpc>
                <a:spcPct val="200000"/>
              </a:lnSpc>
              <a:spcBef>
                <a:spcPts val="0"/>
              </a:spcBef>
              <a:spcAft>
                <a:spcPts val="0"/>
              </a:spcAft>
              <a:buClr>
                <a:schemeClr val="lt1"/>
              </a:buClr>
              <a:buSzPts val="1400"/>
              <a:buFont typeface="Nunito"/>
              <a:buChar char="●"/>
            </a:pPr>
            <a:r>
              <a:rPr lang="en-US" sz="1600" b="1" dirty="0">
                <a:solidFill>
                  <a:schemeClr val="lt1"/>
                </a:solidFill>
              </a:rPr>
              <a:t>Age: </a:t>
            </a:r>
            <a:r>
              <a:rPr lang="en-US" sz="1600" dirty="0">
                <a:solidFill>
                  <a:schemeClr val="lt1"/>
                </a:solidFill>
              </a:rPr>
              <a:t>The actual age of the passengers</a:t>
            </a:r>
            <a:endParaRPr sz="1600" dirty="0">
              <a:solidFill>
                <a:schemeClr val="lt1"/>
              </a:solidFill>
            </a:endParaRPr>
          </a:p>
          <a:p>
            <a:pPr marL="457200" lvl="0" indent="-317500" algn="l" rtl="0">
              <a:lnSpc>
                <a:spcPct val="200000"/>
              </a:lnSpc>
              <a:spcBef>
                <a:spcPts val="0"/>
              </a:spcBef>
              <a:spcAft>
                <a:spcPts val="0"/>
              </a:spcAft>
              <a:buClr>
                <a:schemeClr val="lt1"/>
              </a:buClr>
              <a:buSzPts val="1400"/>
              <a:buFont typeface="Nunito"/>
              <a:buChar char="●"/>
            </a:pPr>
            <a:r>
              <a:rPr lang="en-US" sz="1600" b="1" dirty="0">
                <a:solidFill>
                  <a:schemeClr val="lt1"/>
                </a:solidFill>
              </a:rPr>
              <a:t>Type of Travel: </a:t>
            </a:r>
            <a:r>
              <a:rPr lang="en-US" sz="1600" dirty="0">
                <a:solidFill>
                  <a:schemeClr val="lt1"/>
                </a:solidFill>
              </a:rPr>
              <a:t>Purpose of the flight of the passengers (Personal Travel, Business Travel)</a:t>
            </a:r>
            <a:endParaRPr sz="1600" dirty="0">
              <a:solidFill>
                <a:schemeClr val="lt1"/>
              </a:solidFill>
            </a:endParaRPr>
          </a:p>
          <a:p>
            <a:pPr marL="457200" lvl="0" indent="-317500" algn="l" rtl="0">
              <a:lnSpc>
                <a:spcPct val="200000"/>
              </a:lnSpc>
              <a:spcBef>
                <a:spcPts val="0"/>
              </a:spcBef>
              <a:spcAft>
                <a:spcPts val="0"/>
              </a:spcAft>
              <a:buClr>
                <a:schemeClr val="lt1"/>
              </a:buClr>
              <a:buSzPts val="1400"/>
              <a:buFont typeface="Nunito"/>
              <a:buChar char="●"/>
            </a:pPr>
            <a:r>
              <a:rPr lang="en-US" sz="1600" b="1" dirty="0">
                <a:solidFill>
                  <a:schemeClr val="lt1"/>
                </a:solidFill>
              </a:rPr>
              <a:t>Class: </a:t>
            </a:r>
            <a:r>
              <a:rPr lang="en-US" sz="1600" dirty="0">
                <a:solidFill>
                  <a:schemeClr val="lt1"/>
                </a:solidFill>
              </a:rPr>
              <a:t>Travel class in the plane of the passengers (Business, Eco, Eco Plus)</a:t>
            </a:r>
            <a:endParaRPr sz="1600" dirty="0">
              <a:solidFill>
                <a:schemeClr val="lt1"/>
              </a:solidFill>
            </a:endParaRPr>
          </a:p>
          <a:p>
            <a:pPr marL="457200" lvl="0" indent="-317500" algn="l" rtl="0">
              <a:lnSpc>
                <a:spcPct val="200000"/>
              </a:lnSpc>
              <a:spcBef>
                <a:spcPts val="0"/>
              </a:spcBef>
              <a:spcAft>
                <a:spcPts val="0"/>
              </a:spcAft>
              <a:buClr>
                <a:schemeClr val="lt1"/>
              </a:buClr>
              <a:buSzPts val="1400"/>
              <a:buFont typeface="Nunito"/>
              <a:buChar char="●"/>
            </a:pPr>
            <a:r>
              <a:rPr lang="en-US" sz="1600" b="1" dirty="0">
                <a:solidFill>
                  <a:schemeClr val="lt1"/>
                </a:solidFill>
              </a:rPr>
              <a:t>Flight distance: </a:t>
            </a:r>
            <a:r>
              <a:rPr lang="en-US" sz="1600" dirty="0">
                <a:solidFill>
                  <a:schemeClr val="lt1"/>
                </a:solidFill>
              </a:rPr>
              <a:t>The flight distance of this journey</a:t>
            </a:r>
          </a:p>
          <a:p>
            <a:pPr marL="457200" lvl="0" indent="-317500" algn="l" rtl="0">
              <a:lnSpc>
                <a:spcPct val="200000"/>
              </a:lnSpc>
              <a:spcBef>
                <a:spcPts val="0"/>
              </a:spcBef>
              <a:spcAft>
                <a:spcPts val="0"/>
              </a:spcAft>
              <a:buClr>
                <a:schemeClr val="lt1"/>
              </a:buClr>
              <a:buSzPts val="1400"/>
              <a:buFont typeface="Nunito"/>
              <a:buChar char="●"/>
            </a:pPr>
            <a:endParaRPr sz="1600" dirty="0">
              <a:solidFill>
                <a:schemeClr val="lt1"/>
              </a:solidFill>
            </a:endParaRPr>
          </a:p>
          <a:p>
            <a:pPr marL="0" lvl="0" indent="0" algn="l" rtl="0">
              <a:spcBef>
                <a:spcPts val="0"/>
              </a:spcBef>
              <a:spcAft>
                <a:spcPts val="0"/>
              </a:spcAft>
              <a:buNone/>
            </a:pPr>
            <a:r>
              <a:rPr lang="en-US" sz="1600" b="1" dirty="0">
                <a:solidFill>
                  <a:schemeClr val="lt1"/>
                </a:solidFill>
              </a:rPr>
              <a:t>Dependent Variables:</a:t>
            </a:r>
          </a:p>
          <a:p>
            <a:pPr marL="457200" lvl="0" indent="-317500" algn="l" rtl="0">
              <a:lnSpc>
                <a:spcPct val="200000"/>
              </a:lnSpc>
              <a:spcBef>
                <a:spcPts val="0"/>
              </a:spcBef>
              <a:spcAft>
                <a:spcPts val="0"/>
              </a:spcAft>
              <a:buClr>
                <a:schemeClr val="lt1"/>
              </a:buClr>
              <a:buSzPts val="1400"/>
              <a:buFont typeface="Nunito"/>
              <a:buChar char="●"/>
            </a:pPr>
            <a:r>
              <a:rPr lang="en-US" sz="1600" b="1" dirty="0">
                <a:solidFill>
                  <a:schemeClr val="lt1"/>
                </a:solidFill>
              </a:rPr>
              <a:t>Satisfaction:</a:t>
            </a:r>
            <a:r>
              <a:rPr lang="en-US" sz="1600" dirty="0">
                <a:solidFill>
                  <a:schemeClr val="lt1"/>
                </a:solidFill>
              </a:rPr>
              <a:t> Airline satisfaction level(Satisfaction, neutral or dissatisfaction)</a:t>
            </a:r>
          </a:p>
        </p:txBody>
      </p:sp>
      <p:sp>
        <p:nvSpPr>
          <p:cNvPr id="318" name="Google Shape;318;p19"/>
          <p:cNvSpPr txBox="1"/>
          <p:nvPr/>
        </p:nvSpPr>
        <p:spPr>
          <a:xfrm>
            <a:off x="574625" y="398225"/>
            <a:ext cx="2424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a:solidFill>
                  <a:schemeClr val="lt1"/>
                </a:solidFill>
              </a:rPr>
              <a:t>Independent Variables:</a:t>
            </a:r>
            <a:endParaRPr sz="1600" b="1">
              <a:solidFill>
                <a:schemeClr val="lt1"/>
              </a:solidFill>
            </a:endParaRPr>
          </a:p>
        </p:txBody>
      </p:sp>
    </p:spTree>
    <p:extLst>
      <p:ext uri="{BB962C8B-B14F-4D97-AF65-F5344CB8AC3E}">
        <p14:creationId xmlns:p14="http://schemas.microsoft.com/office/powerpoint/2010/main" val="2952306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314" name="Google Shape;314;p19"/>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315" name="Google Shape;315;p19" descr="American Airlines Wallpapers - Wallpaper Cave"/>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11200"/>
                    </a14:imgEffect>
                    <a14:imgEffect>
                      <a14:brightnessContrast bright="-40000"/>
                    </a14:imgEffect>
                  </a14:imgLayer>
                </a14:imgProps>
              </a:ext>
            </a:extLst>
          </a:blip>
          <a:srcRect/>
          <a:stretch/>
        </p:blipFill>
        <p:spPr>
          <a:xfrm>
            <a:off x="0" y="-331378"/>
            <a:ext cx="9144000" cy="5715000"/>
          </a:xfrm>
          <a:prstGeom prst="rect">
            <a:avLst/>
          </a:prstGeom>
          <a:noFill/>
          <a:ln>
            <a:noFill/>
          </a:ln>
        </p:spPr>
      </p:pic>
      <p:sp>
        <p:nvSpPr>
          <p:cNvPr id="316" name="Google Shape;316;p19"/>
          <p:cNvSpPr txBox="1"/>
          <p:nvPr/>
        </p:nvSpPr>
        <p:spPr>
          <a:xfrm>
            <a:off x="1396331" y="-169013"/>
            <a:ext cx="59883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dirty="0">
                <a:solidFill>
                  <a:schemeClr val="lt1"/>
                </a:solidFill>
              </a:rPr>
              <a:t>Summarizing the dataset</a:t>
            </a:r>
          </a:p>
        </p:txBody>
      </p:sp>
      <p:sp>
        <p:nvSpPr>
          <p:cNvPr id="317" name="Google Shape;317;p19"/>
          <p:cNvSpPr txBox="1"/>
          <p:nvPr/>
        </p:nvSpPr>
        <p:spPr>
          <a:xfrm>
            <a:off x="430500" y="829325"/>
            <a:ext cx="8283000" cy="4185731"/>
          </a:xfrm>
          <a:prstGeom prst="rect">
            <a:avLst/>
          </a:prstGeom>
          <a:noFill/>
          <a:ln>
            <a:noFill/>
          </a:ln>
        </p:spPr>
        <p:txBody>
          <a:bodyPr spcFirstLastPara="1" wrap="square" lIns="91425" tIns="91425" rIns="91425" bIns="91425" anchor="t" anchorCtr="0">
            <a:spAutoFit/>
          </a:bodyPr>
          <a:lstStyle/>
          <a:p>
            <a:pPr marL="425450" lvl="0" indent="-285750" algn="l" rtl="0">
              <a:lnSpc>
                <a:spcPct val="200000"/>
              </a:lnSpc>
              <a:spcBef>
                <a:spcPts val="0"/>
              </a:spcBef>
              <a:spcAft>
                <a:spcPts val="0"/>
              </a:spcAft>
              <a:buClr>
                <a:schemeClr val="lt1"/>
              </a:buClr>
              <a:buSzPts val="1400"/>
              <a:buFont typeface="Arial" panose="020B0604020202020204" pitchFamily="34" charset="0"/>
              <a:buChar char="•"/>
            </a:pPr>
            <a:r>
              <a:rPr lang="en-US" sz="1600" dirty="0">
                <a:solidFill>
                  <a:schemeClr val="lt1"/>
                </a:solidFill>
              </a:rPr>
              <a:t>Age</a:t>
            </a:r>
          </a:p>
          <a:p>
            <a:pPr marL="139700" lvl="0" algn="l" rtl="0">
              <a:lnSpc>
                <a:spcPct val="200000"/>
              </a:lnSpc>
              <a:spcBef>
                <a:spcPts val="0"/>
              </a:spcBef>
              <a:spcAft>
                <a:spcPts val="0"/>
              </a:spcAft>
              <a:buClr>
                <a:schemeClr val="lt1"/>
              </a:buClr>
              <a:buSzPts val="1400"/>
            </a:pPr>
            <a:r>
              <a:rPr lang="en-US" sz="1600" dirty="0">
                <a:solidFill>
                  <a:schemeClr val="lt1"/>
                </a:solidFill>
              </a:rPr>
              <a:t>Descriptive statistics of age</a:t>
            </a:r>
          </a:p>
          <a:p>
            <a:pPr marL="139700" lvl="0" algn="l" rtl="0">
              <a:lnSpc>
                <a:spcPct val="200000"/>
              </a:lnSpc>
              <a:spcBef>
                <a:spcPts val="0"/>
              </a:spcBef>
              <a:spcAft>
                <a:spcPts val="0"/>
              </a:spcAft>
              <a:buClr>
                <a:schemeClr val="lt1"/>
              </a:buClr>
              <a:buSzPts val="1400"/>
            </a:pPr>
            <a:endParaRPr lang="en-US" sz="1600" dirty="0">
              <a:solidFill>
                <a:schemeClr val="lt1"/>
              </a:solidFill>
            </a:endParaRPr>
          </a:p>
          <a:p>
            <a:pPr marL="139700" lvl="0" algn="l" rtl="0">
              <a:lnSpc>
                <a:spcPct val="200000"/>
              </a:lnSpc>
              <a:spcBef>
                <a:spcPts val="0"/>
              </a:spcBef>
              <a:spcAft>
                <a:spcPts val="0"/>
              </a:spcAft>
              <a:buClr>
                <a:schemeClr val="lt1"/>
              </a:buClr>
              <a:buSzPts val="1400"/>
            </a:pPr>
            <a:endParaRPr lang="en-US" sz="1600" dirty="0">
              <a:solidFill>
                <a:schemeClr val="lt1"/>
              </a:solidFill>
            </a:endParaRPr>
          </a:p>
          <a:p>
            <a:pPr marL="425450" lvl="0" indent="-285750" algn="l" rtl="0">
              <a:lnSpc>
                <a:spcPct val="200000"/>
              </a:lnSpc>
              <a:spcBef>
                <a:spcPts val="0"/>
              </a:spcBef>
              <a:spcAft>
                <a:spcPts val="0"/>
              </a:spcAft>
              <a:buClr>
                <a:schemeClr val="lt1"/>
              </a:buClr>
              <a:buSzPts val="1400"/>
              <a:buFont typeface="Arial" panose="020B0604020202020204" pitchFamily="34" charset="0"/>
              <a:buChar char="•"/>
            </a:pPr>
            <a:r>
              <a:rPr lang="en-US" sz="1600" dirty="0" err="1">
                <a:solidFill>
                  <a:schemeClr val="lt1"/>
                </a:solidFill>
              </a:rPr>
              <a:t>Flight_Distance</a:t>
            </a:r>
            <a:endParaRPr lang="en-US" sz="1600" dirty="0">
              <a:solidFill>
                <a:schemeClr val="lt1"/>
              </a:solidFill>
            </a:endParaRPr>
          </a:p>
          <a:p>
            <a:pPr marL="139700">
              <a:lnSpc>
                <a:spcPct val="200000"/>
              </a:lnSpc>
              <a:buClr>
                <a:schemeClr val="lt1"/>
              </a:buClr>
              <a:buSzPts val="1400"/>
            </a:pPr>
            <a:r>
              <a:rPr lang="en-US" sz="1600" dirty="0">
                <a:solidFill>
                  <a:schemeClr val="lt1"/>
                </a:solidFill>
              </a:rPr>
              <a:t>Descriptive statistics of </a:t>
            </a:r>
            <a:r>
              <a:rPr lang="en-US" sz="1600" dirty="0" err="1">
                <a:solidFill>
                  <a:schemeClr val="lt1"/>
                </a:solidFill>
              </a:rPr>
              <a:t>Flight_Distance</a:t>
            </a:r>
            <a:endParaRPr lang="en-IN" sz="1600" dirty="0">
              <a:solidFill>
                <a:schemeClr val="lt1"/>
              </a:solidFill>
            </a:endParaRPr>
          </a:p>
          <a:p>
            <a:pPr marL="139700">
              <a:lnSpc>
                <a:spcPct val="200000"/>
              </a:lnSpc>
              <a:buClr>
                <a:schemeClr val="lt1"/>
              </a:buClr>
              <a:buSzPts val="1400"/>
            </a:pPr>
            <a:endParaRPr lang="en-US" sz="1600" dirty="0">
              <a:solidFill>
                <a:schemeClr val="lt1"/>
              </a:solidFill>
            </a:endParaRPr>
          </a:p>
          <a:p>
            <a:pPr marL="139700" lvl="0" algn="l" rtl="0">
              <a:lnSpc>
                <a:spcPct val="200000"/>
              </a:lnSpc>
              <a:spcBef>
                <a:spcPts val="0"/>
              </a:spcBef>
              <a:spcAft>
                <a:spcPts val="0"/>
              </a:spcAft>
              <a:buClr>
                <a:schemeClr val="lt1"/>
              </a:buClr>
              <a:buSzPts val="1400"/>
            </a:pPr>
            <a:endParaRPr lang="en-US" sz="1600" dirty="0">
              <a:solidFill>
                <a:schemeClr val="lt1"/>
              </a:solidFill>
            </a:endParaRPr>
          </a:p>
        </p:txBody>
      </p:sp>
      <p:sp>
        <p:nvSpPr>
          <p:cNvPr id="318" name="Google Shape;318;p19"/>
          <p:cNvSpPr txBox="1"/>
          <p:nvPr/>
        </p:nvSpPr>
        <p:spPr>
          <a:xfrm>
            <a:off x="574624" y="398225"/>
            <a:ext cx="6877735"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lt1"/>
                </a:solidFill>
              </a:rPr>
              <a:t>Summarizing the numeric data in the dataset </a:t>
            </a:r>
            <a:endParaRPr sz="1600" dirty="0">
              <a:solidFill>
                <a:schemeClr val="lt1"/>
              </a:solidFill>
            </a:endParaRPr>
          </a:p>
        </p:txBody>
      </p:sp>
      <p:pic>
        <p:nvPicPr>
          <p:cNvPr id="8" name="Picture 7" descr="Text&#10;&#10;Description automatically generated">
            <a:extLst>
              <a:ext uri="{FF2B5EF4-FFF2-40B4-BE49-F238E27FC236}">
                <a16:creationId xmlns:a16="http://schemas.microsoft.com/office/drawing/2014/main" id="{CA0E346C-D75C-904D-93E6-DCCFE8AC985A}"/>
              </a:ext>
            </a:extLst>
          </p:cNvPr>
          <p:cNvPicPr>
            <a:picLocks noChangeAspect="1"/>
          </p:cNvPicPr>
          <p:nvPr/>
        </p:nvPicPr>
        <p:blipFill>
          <a:blip r:embed="rId5"/>
          <a:stretch>
            <a:fillRect/>
          </a:stretch>
        </p:blipFill>
        <p:spPr>
          <a:xfrm>
            <a:off x="574624" y="1947002"/>
            <a:ext cx="4207510" cy="57912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AB29ED95-0A87-AA48-9899-CFC6ACC3F4D9}"/>
              </a:ext>
            </a:extLst>
          </p:cNvPr>
          <p:cNvPicPr>
            <a:picLocks noChangeAspect="1"/>
          </p:cNvPicPr>
          <p:nvPr/>
        </p:nvPicPr>
        <p:blipFill>
          <a:blip r:embed="rId6"/>
          <a:stretch>
            <a:fillRect/>
          </a:stretch>
        </p:blipFill>
        <p:spPr>
          <a:xfrm>
            <a:off x="574624" y="3987487"/>
            <a:ext cx="4207510" cy="661035"/>
          </a:xfrm>
          <a:prstGeom prst="rect">
            <a:avLst/>
          </a:prstGeom>
        </p:spPr>
      </p:pic>
    </p:spTree>
    <p:extLst>
      <p:ext uri="{BB962C8B-B14F-4D97-AF65-F5344CB8AC3E}">
        <p14:creationId xmlns:p14="http://schemas.microsoft.com/office/powerpoint/2010/main" val="1617264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314" name="Google Shape;314;p19"/>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315" name="Google Shape;315;p19" descr="American Airlines Wallpapers - Wallpaper Cave"/>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11200"/>
                    </a14:imgEffect>
                    <a14:imgEffect>
                      <a14:brightnessContrast bright="-40000"/>
                    </a14:imgEffect>
                  </a14:imgLayer>
                </a14:imgProps>
              </a:ext>
            </a:extLst>
          </a:blip>
          <a:srcRect/>
          <a:stretch/>
        </p:blipFill>
        <p:spPr>
          <a:xfrm>
            <a:off x="0" y="-331378"/>
            <a:ext cx="9144000" cy="5715000"/>
          </a:xfrm>
          <a:prstGeom prst="rect">
            <a:avLst/>
          </a:prstGeom>
          <a:noFill/>
          <a:ln>
            <a:noFill/>
          </a:ln>
        </p:spPr>
      </p:pic>
      <p:sp>
        <p:nvSpPr>
          <p:cNvPr id="316" name="Google Shape;316;p19"/>
          <p:cNvSpPr txBox="1"/>
          <p:nvPr/>
        </p:nvSpPr>
        <p:spPr>
          <a:xfrm>
            <a:off x="1396331" y="-169013"/>
            <a:ext cx="59883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dirty="0">
                <a:solidFill>
                  <a:schemeClr val="lt1"/>
                </a:solidFill>
              </a:rPr>
              <a:t>Summarizing the dataset</a:t>
            </a:r>
          </a:p>
        </p:txBody>
      </p:sp>
      <p:sp>
        <p:nvSpPr>
          <p:cNvPr id="317" name="Google Shape;317;p19"/>
          <p:cNvSpPr txBox="1"/>
          <p:nvPr/>
        </p:nvSpPr>
        <p:spPr>
          <a:xfrm>
            <a:off x="430500" y="829325"/>
            <a:ext cx="8283000" cy="4616618"/>
          </a:xfrm>
          <a:prstGeom prst="rect">
            <a:avLst/>
          </a:prstGeom>
          <a:noFill/>
          <a:ln>
            <a:noFill/>
          </a:ln>
        </p:spPr>
        <p:txBody>
          <a:bodyPr spcFirstLastPara="1" wrap="square" lIns="91425" tIns="91425" rIns="91425" bIns="91425" anchor="t" anchorCtr="0">
            <a:spAutoFit/>
          </a:bodyPr>
          <a:lstStyle/>
          <a:p>
            <a:pPr marL="139700">
              <a:lnSpc>
                <a:spcPct val="200000"/>
              </a:lnSpc>
              <a:buClr>
                <a:schemeClr val="lt1"/>
              </a:buClr>
              <a:buSzPts val="1400"/>
            </a:pPr>
            <a:r>
              <a:rPr lang="en-US" sz="1600" dirty="0">
                <a:solidFill>
                  <a:schemeClr val="lt1"/>
                </a:solidFill>
              </a:rPr>
              <a:t>                      Age -Boxplot of age                                                     </a:t>
            </a:r>
            <a:r>
              <a:rPr lang="en-US" sz="1600" dirty="0" err="1">
                <a:solidFill>
                  <a:schemeClr val="lt1"/>
                </a:solidFill>
              </a:rPr>
              <a:t>Flight_Distance</a:t>
            </a:r>
            <a:r>
              <a:rPr lang="en-US" sz="1600" dirty="0">
                <a:solidFill>
                  <a:schemeClr val="lt1"/>
                </a:solidFill>
              </a:rPr>
              <a:t> – Boxplot </a:t>
            </a:r>
          </a:p>
          <a:p>
            <a:pPr marL="425450" lvl="0" indent="-285750" algn="l" rtl="0">
              <a:lnSpc>
                <a:spcPct val="200000"/>
              </a:lnSpc>
              <a:spcBef>
                <a:spcPts val="0"/>
              </a:spcBef>
              <a:spcAft>
                <a:spcPts val="0"/>
              </a:spcAft>
              <a:buClr>
                <a:schemeClr val="lt1"/>
              </a:buClr>
              <a:buSzPts val="1400"/>
              <a:buFont typeface="Arial" panose="020B0604020202020204" pitchFamily="34" charset="0"/>
              <a:buChar char="•"/>
            </a:pPr>
            <a:endParaRPr lang="en-US" sz="1600" dirty="0">
              <a:solidFill>
                <a:schemeClr val="lt1"/>
              </a:solidFill>
            </a:endParaRPr>
          </a:p>
          <a:p>
            <a:pPr marL="139700" lvl="0" algn="l" rtl="0">
              <a:lnSpc>
                <a:spcPct val="200000"/>
              </a:lnSpc>
              <a:spcBef>
                <a:spcPts val="0"/>
              </a:spcBef>
              <a:spcAft>
                <a:spcPts val="0"/>
              </a:spcAft>
              <a:buClr>
                <a:schemeClr val="lt1"/>
              </a:buClr>
              <a:buSzPts val="1400"/>
            </a:pPr>
            <a:endParaRPr lang="en-US" sz="1600" dirty="0">
              <a:solidFill>
                <a:schemeClr val="lt1"/>
              </a:solidFill>
            </a:endParaRPr>
          </a:p>
          <a:p>
            <a:pPr marL="425450" lvl="0" indent="-285750" algn="l" rtl="0">
              <a:lnSpc>
                <a:spcPct val="200000"/>
              </a:lnSpc>
              <a:spcBef>
                <a:spcPts val="0"/>
              </a:spcBef>
              <a:spcAft>
                <a:spcPts val="0"/>
              </a:spcAft>
              <a:buClr>
                <a:schemeClr val="lt1"/>
              </a:buClr>
              <a:buSzPts val="1400"/>
              <a:buFont typeface="Arial" panose="020B0604020202020204" pitchFamily="34" charset="0"/>
              <a:buChar char="•"/>
            </a:pPr>
            <a:endParaRPr lang="en-US" sz="1600" dirty="0">
              <a:solidFill>
                <a:schemeClr val="lt1"/>
              </a:solidFill>
            </a:endParaRPr>
          </a:p>
          <a:p>
            <a:pPr marL="425450" lvl="0" indent="-285750" algn="l" rtl="0">
              <a:lnSpc>
                <a:spcPct val="200000"/>
              </a:lnSpc>
              <a:spcBef>
                <a:spcPts val="0"/>
              </a:spcBef>
              <a:spcAft>
                <a:spcPts val="0"/>
              </a:spcAft>
              <a:buClr>
                <a:schemeClr val="lt1"/>
              </a:buClr>
              <a:buSzPts val="1400"/>
              <a:buFont typeface="Arial" panose="020B0604020202020204" pitchFamily="34" charset="0"/>
              <a:buChar char="•"/>
            </a:pPr>
            <a:endParaRPr lang="en-US" sz="1600" dirty="0">
              <a:solidFill>
                <a:schemeClr val="lt1"/>
              </a:solidFill>
            </a:endParaRPr>
          </a:p>
          <a:p>
            <a:pPr marL="425450" lvl="0" indent="-285750" algn="l" rtl="0">
              <a:lnSpc>
                <a:spcPct val="200000"/>
              </a:lnSpc>
              <a:spcBef>
                <a:spcPts val="0"/>
              </a:spcBef>
              <a:spcAft>
                <a:spcPts val="0"/>
              </a:spcAft>
              <a:buClr>
                <a:schemeClr val="lt1"/>
              </a:buClr>
              <a:buSzPts val="1400"/>
              <a:buFont typeface="Arial" panose="020B0604020202020204" pitchFamily="34" charset="0"/>
              <a:buChar char="•"/>
            </a:pPr>
            <a:endParaRPr lang="en-US" sz="1600" dirty="0">
              <a:solidFill>
                <a:schemeClr val="lt1"/>
              </a:solidFill>
            </a:endParaRPr>
          </a:p>
          <a:p>
            <a:pPr marL="139700" lvl="0" algn="l" rtl="0">
              <a:lnSpc>
                <a:spcPct val="200000"/>
              </a:lnSpc>
              <a:spcBef>
                <a:spcPts val="0"/>
              </a:spcBef>
              <a:spcAft>
                <a:spcPts val="0"/>
              </a:spcAft>
              <a:buClr>
                <a:schemeClr val="lt1"/>
              </a:buClr>
              <a:buSzPts val="1400"/>
            </a:pPr>
            <a:endParaRPr lang="en-US" sz="1600" dirty="0">
              <a:solidFill>
                <a:schemeClr val="lt1"/>
              </a:solidFill>
            </a:endParaRPr>
          </a:p>
          <a:p>
            <a:pPr marL="139700" lvl="0" algn="l" rtl="0">
              <a:lnSpc>
                <a:spcPct val="200000"/>
              </a:lnSpc>
              <a:spcBef>
                <a:spcPts val="0"/>
              </a:spcBef>
              <a:spcAft>
                <a:spcPts val="0"/>
              </a:spcAft>
              <a:buClr>
                <a:schemeClr val="lt1"/>
              </a:buClr>
              <a:buSzPts val="1400"/>
            </a:pPr>
            <a:endParaRPr lang="en-US" sz="1600" dirty="0">
              <a:solidFill>
                <a:schemeClr val="lt1"/>
              </a:solidFill>
            </a:endParaRPr>
          </a:p>
          <a:p>
            <a:pPr marL="139700" lvl="0" algn="l" rtl="0">
              <a:lnSpc>
                <a:spcPct val="200000"/>
              </a:lnSpc>
              <a:spcBef>
                <a:spcPts val="0"/>
              </a:spcBef>
              <a:spcAft>
                <a:spcPts val="0"/>
              </a:spcAft>
              <a:buClr>
                <a:schemeClr val="lt1"/>
              </a:buClr>
              <a:buSzPts val="1400"/>
            </a:pPr>
            <a:endParaRPr lang="en-US" sz="1600" dirty="0">
              <a:solidFill>
                <a:schemeClr val="lt1"/>
              </a:solidFill>
            </a:endParaRPr>
          </a:p>
        </p:txBody>
      </p:sp>
      <p:sp>
        <p:nvSpPr>
          <p:cNvPr id="318" name="Google Shape;318;p19"/>
          <p:cNvSpPr txBox="1"/>
          <p:nvPr/>
        </p:nvSpPr>
        <p:spPr>
          <a:xfrm>
            <a:off x="574624" y="398225"/>
            <a:ext cx="6877735"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lt1"/>
                </a:solidFill>
              </a:rPr>
              <a:t>Summarizing the numeric data in the dataset </a:t>
            </a:r>
            <a:endParaRPr sz="1600" dirty="0">
              <a:solidFill>
                <a:schemeClr val="lt1"/>
              </a:solidFill>
            </a:endParaRPr>
          </a:p>
        </p:txBody>
      </p:sp>
      <p:pic>
        <p:nvPicPr>
          <p:cNvPr id="10" name="Picture 9" descr="Chart, box and whisker chart&#10;&#10;Description automatically generated">
            <a:extLst>
              <a:ext uri="{FF2B5EF4-FFF2-40B4-BE49-F238E27FC236}">
                <a16:creationId xmlns:a16="http://schemas.microsoft.com/office/drawing/2014/main" id="{535F7719-29F7-F143-9738-D122EC544B44}"/>
              </a:ext>
            </a:extLst>
          </p:cNvPr>
          <p:cNvPicPr>
            <a:picLocks noChangeAspect="1"/>
          </p:cNvPicPr>
          <p:nvPr/>
        </p:nvPicPr>
        <p:blipFill>
          <a:blip r:embed="rId5"/>
          <a:stretch>
            <a:fillRect/>
          </a:stretch>
        </p:blipFill>
        <p:spPr>
          <a:xfrm>
            <a:off x="873300" y="1463295"/>
            <a:ext cx="3262174" cy="2434590"/>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B4EDB6DA-FF5C-1045-8AE8-A4A5662ECD86}"/>
              </a:ext>
            </a:extLst>
          </p:cNvPr>
          <p:cNvPicPr>
            <a:picLocks noChangeAspect="1"/>
          </p:cNvPicPr>
          <p:nvPr/>
        </p:nvPicPr>
        <p:blipFill>
          <a:blip r:embed="rId6"/>
          <a:stretch>
            <a:fillRect/>
          </a:stretch>
        </p:blipFill>
        <p:spPr>
          <a:xfrm>
            <a:off x="4652970" y="1463295"/>
            <a:ext cx="3939540" cy="2434590"/>
          </a:xfrm>
          <a:prstGeom prst="rect">
            <a:avLst/>
          </a:prstGeom>
        </p:spPr>
      </p:pic>
    </p:spTree>
    <p:extLst>
      <p:ext uri="{BB962C8B-B14F-4D97-AF65-F5344CB8AC3E}">
        <p14:creationId xmlns:p14="http://schemas.microsoft.com/office/powerpoint/2010/main" val="1852646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9"/>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314" name="Google Shape;314;p19"/>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315" name="Google Shape;315;p19" descr="American Airlines Wallpapers - Wallpaper Cave"/>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11200"/>
                    </a14:imgEffect>
                    <a14:imgEffect>
                      <a14:brightnessContrast bright="-40000"/>
                    </a14:imgEffect>
                  </a14:imgLayer>
                </a14:imgProps>
              </a:ext>
            </a:extLst>
          </a:blip>
          <a:srcRect/>
          <a:stretch/>
        </p:blipFill>
        <p:spPr>
          <a:xfrm>
            <a:off x="0" y="-331378"/>
            <a:ext cx="9144000" cy="5715000"/>
          </a:xfrm>
          <a:prstGeom prst="rect">
            <a:avLst/>
          </a:prstGeom>
          <a:noFill/>
          <a:ln>
            <a:noFill/>
          </a:ln>
        </p:spPr>
      </p:pic>
      <p:sp>
        <p:nvSpPr>
          <p:cNvPr id="316" name="Google Shape;316;p19"/>
          <p:cNvSpPr txBox="1"/>
          <p:nvPr/>
        </p:nvSpPr>
        <p:spPr>
          <a:xfrm>
            <a:off x="1396331" y="-169013"/>
            <a:ext cx="59883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dirty="0">
                <a:solidFill>
                  <a:schemeClr val="lt1"/>
                </a:solidFill>
              </a:rPr>
              <a:t>Summarizing the dataset</a:t>
            </a:r>
          </a:p>
        </p:txBody>
      </p:sp>
      <p:sp>
        <p:nvSpPr>
          <p:cNvPr id="317" name="Google Shape;317;p19"/>
          <p:cNvSpPr txBox="1"/>
          <p:nvPr/>
        </p:nvSpPr>
        <p:spPr>
          <a:xfrm>
            <a:off x="430500" y="829325"/>
            <a:ext cx="8283000" cy="4124176"/>
          </a:xfrm>
          <a:prstGeom prst="rect">
            <a:avLst/>
          </a:prstGeom>
          <a:noFill/>
          <a:ln>
            <a:noFill/>
          </a:ln>
        </p:spPr>
        <p:txBody>
          <a:bodyPr spcFirstLastPara="1" wrap="square" lIns="91425" tIns="91425" rIns="91425" bIns="91425" anchor="t" anchorCtr="0">
            <a:spAutoFit/>
          </a:bodyPr>
          <a:lstStyle/>
          <a:p>
            <a:pPr marL="139700">
              <a:lnSpc>
                <a:spcPct val="200000"/>
              </a:lnSpc>
              <a:buClr>
                <a:schemeClr val="lt1"/>
              </a:buClr>
              <a:buSzPts val="1400"/>
            </a:pPr>
            <a:r>
              <a:rPr lang="en-US" sz="1600" dirty="0">
                <a:solidFill>
                  <a:schemeClr val="lt1"/>
                </a:solidFill>
              </a:rPr>
              <a:t>    Correlation                  </a:t>
            </a:r>
          </a:p>
          <a:p>
            <a:pPr marL="139700" lvl="0" algn="l" rtl="0">
              <a:lnSpc>
                <a:spcPct val="200000"/>
              </a:lnSpc>
              <a:spcBef>
                <a:spcPts val="0"/>
              </a:spcBef>
              <a:spcAft>
                <a:spcPts val="0"/>
              </a:spcAft>
              <a:buClr>
                <a:schemeClr val="lt1"/>
              </a:buClr>
              <a:buSzPts val="1400"/>
            </a:pPr>
            <a:endParaRPr lang="en-US" sz="1600" dirty="0">
              <a:solidFill>
                <a:schemeClr val="lt1"/>
              </a:solidFill>
            </a:endParaRPr>
          </a:p>
          <a:p>
            <a:pPr marL="425450" lvl="0" indent="-285750" algn="l" rtl="0">
              <a:lnSpc>
                <a:spcPct val="200000"/>
              </a:lnSpc>
              <a:spcBef>
                <a:spcPts val="0"/>
              </a:spcBef>
              <a:spcAft>
                <a:spcPts val="0"/>
              </a:spcAft>
              <a:buClr>
                <a:schemeClr val="lt1"/>
              </a:buClr>
              <a:buSzPts val="1400"/>
              <a:buFont typeface="Arial" panose="020B0604020202020204" pitchFamily="34" charset="0"/>
              <a:buChar char="•"/>
            </a:pPr>
            <a:endParaRPr lang="en-US" sz="1600" dirty="0">
              <a:solidFill>
                <a:schemeClr val="lt1"/>
              </a:solidFill>
            </a:endParaRPr>
          </a:p>
          <a:p>
            <a:pPr marL="425450" lvl="0" indent="-285750" algn="l" rtl="0">
              <a:lnSpc>
                <a:spcPct val="200000"/>
              </a:lnSpc>
              <a:spcBef>
                <a:spcPts val="0"/>
              </a:spcBef>
              <a:spcAft>
                <a:spcPts val="0"/>
              </a:spcAft>
              <a:buClr>
                <a:schemeClr val="lt1"/>
              </a:buClr>
              <a:buSzPts val="1400"/>
              <a:buFont typeface="Arial" panose="020B0604020202020204" pitchFamily="34" charset="0"/>
              <a:buChar char="•"/>
            </a:pPr>
            <a:endParaRPr lang="en-US" sz="1600" dirty="0">
              <a:solidFill>
                <a:schemeClr val="lt1"/>
              </a:solidFill>
            </a:endParaRPr>
          </a:p>
          <a:p>
            <a:pPr marL="425450" lvl="0" indent="-285750" algn="l" rtl="0">
              <a:lnSpc>
                <a:spcPct val="200000"/>
              </a:lnSpc>
              <a:spcBef>
                <a:spcPts val="0"/>
              </a:spcBef>
              <a:spcAft>
                <a:spcPts val="0"/>
              </a:spcAft>
              <a:buClr>
                <a:schemeClr val="lt1"/>
              </a:buClr>
              <a:buSzPts val="1400"/>
              <a:buFont typeface="Arial" panose="020B0604020202020204" pitchFamily="34" charset="0"/>
              <a:buChar char="•"/>
            </a:pPr>
            <a:endParaRPr lang="en-US" sz="1600" dirty="0">
              <a:solidFill>
                <a:schemeClr val="lt1"/>
              </a:solidFill>
            </a:endParaRPr>
          </a:p>
          <a:p>
            <a:pPr marL="139700" lvl="0" algn="l" rtl="0">
              <a:lnSpc>
                <a:spcPct val="200000"/>
              </a:lnSpc>
              <a:spcBef>
                <a:spcPts val="0"/>
              </a:spcBef>
              <a:spcAft>
                <a:spcPts val="0"/>
              </a:spcAft>
              <a:buClr>
                <a:schemeClr val="lt1"/>
              </a:buClr>
              <a:buSzPts val="1400"/>
            </a:pPr>
            <a:endParaRPr lang="en-US" sz="1600" dirty="0">
              <a:solidFill>
                <a:schemeClr val="lt1"/>
              </a:solidFill>
            </a:endParaRPr>
          </a:p>
          <a:p>
            <a:pPr marL="139700" lvl="0" algn="l" rtl="0">
              <a:lnSpc>
                <a:spcPct val="200000"/>
              </a:lnSpc>
              <a:spcBef>
                <a:spcPts val="0"/>
              </a:spcBef>
              <a:spcAft>
                <a:spcPts val="0"/>
              </a:spcAft>
              <a:buClr>
                <a:schemeClr val="lt1"/>
              </a:buClr>
              <a:buSzPts val="1400"/>
            </a:pPr>
            <a:endParaRPr lang="en-US" sz="1600" dirty="0">
              <a:solidFill>
                <a:schemeClr val="lt1"/>
              </a:solidFill>
            </a:endParaRPr>
          </a:p>
          <a:p>
            <a:pPr marL="139700" lvl="0" algn="l" rtl="0">
              <a:lnSpc>
                <a:spcPct val="200000"/>
              </a:lnSpc>
              <a:spcBef>
                <a:spcPts val="0"/>
              </a:spcBef>
              <a:spcAft>
                <a:spcPts val="0"/>
              </a:spcAft>
              <a:buClr>
                <a:schemeClr val="lt1"/>
              </a:buClr>
              <a:buSzPts val="1400"/>
            </a:pPr>
            <a:endParaRPr lang="en-US" sz="1600" dirty="0">
              <a:solidFill>
                <a:schemeClr val="lt1"/>
              </a:solidFill>
            </a:endParaRPr>
          </a:p>
        </p:txBody>
      </p:sp>
      <p:sp>
        <p:nvSpPr>
          <p:cNvPr id="318" name="Google Shape;318;p19"/>
          <p:cNvSpPr txBox="1"/>
          <p:nvPr/>
        </p:nvSpPr>
        <p:spPr>
          <a:xfrm>
            <a:off x="574624" y="398225"/>
            <a:ext cx="6877735"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chemeClr val="lt1"/>
                </a:solidFill>
              </a:rPr>
              <a:t> </a:t>
            </a:r>
            <a:endParaRPr sz="1600" dirty="0">
              <a:solidFill>
                <a:schemeClr val="lt1"/>
              </a:solidFill>
            </a:endParaRPr>
          </a:p>
        </p:txBody>
      </p:sp>
      <p:pic>
        <p:nvPicPr>
          <p:cNvPr id="2" name="Picture 1">
            <a:extLst>
              <a:ext uri="{FF2B5EF4-FFF2-40B4-BE49-F238E27FC236}">
                <a16:creationId xmlns:a16="http://schemas.microsoft.com/office/drawing/2014/main" id="{2C4CE637-A286-974A-B681-DED679E7B084}"/>
              </a:ext>
            </a:extLst>
          </p:cNvPr>
          <p:cNvPicPr>
            <a:picLocks noChangeAspect="1"/>
          </p:cNvPicPr>
          <p:nvPr/>
        </p:nvPicPr>
        <p:blipFill>
          <a:blip r:embed="rId5"/>
          <a:stretch>
            <a:fillRect/>
          </a:stretch>
        </p:blipFill>
        <p:spPr>
          <a:xfrm>
            <a:off x="1812381" y="1601425"/>
            <a:ext cx="5156200" cy="431800"/>
          </a:xfrm>
          <a:prstGeom prst="rect">
            <a:avLst/>
          </a:prstGeom>
        </p:spPr>
      </p:pic>
    </p:spTree>
    <p:extLst>
      <p:ext uri="{BB962C8B-B14F-4D97-AF65-F5344CB8AC3E}">
        <p14:creationId xmlns:p14="http://schemas.microsoft.com/office/powerpoint/2010/main" val="2304232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27;p35" descr="Chart, timeline, bar chart&#10;&#10;Description automatically generated">
            <a:extLst>
              <a:ext uri="{FF2B5EF4-FFF2-40B4-BE49-F238E27FC236}">
                <a16:creationId xmlns:a16="http://schemas.microsoft.com/office/drawing/2014/main" id="{2F151DA9-A88B-BC88-92C5-58E81AF9C321}"/>
              </a:ext>
            </a:extLst>
          </p:cNvPr>
          <p:cNvPicPr preferRelativeResize="0"/>
          <p:nvPr/>
        </p:nvPicPr>
        <p:blipFill rotWithShape="1">
          <a:blip r:embed="rId3"/>
          <a:srcRect t="4334" r="2" b="2"/>
          <a:stretch/>
        </p:blipFill>
        <p:spPr>
          <a:xfrm>
            <a:off x="241299" y="241299"/>
            <a:ext cx="8661401" cy="4660901"/>
          </a:xfrm>
          <a:prstGeom prst="rect">
            <a:avLst/>
          </a:prstGeom>
          <a:noFill/>
        </p:spPr>
      </p:pic>
    </p:spTree>
    <p:extLst>
      <p:ext uri="{BB962C8B-B14F-4D97-AF65-F5344CB8AC3E}">
        <p14:creationId xmlns:p14="http://schemas.microsoft.com/office/powerpoint/2010/main" val="3662562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33;p36">
            <a:extLst>
              <a:ext uri="{FF2B5EF4-FFF2-40B4-BE49-F238E27FC236}">
                <a16:creationId xmlns:a16="http://schemas.microsoft.com/office/drawing/2014/main" id="{449B0592-3568-9B48-7493-DCEA622498FB}"/>
              </a:ext>
            </a:extLst>
          </p:cNvPr>
          <p:cNvPicPr preferRelativeResize="0"/>
          <p:nvPr/>
        </p:nvPicPr>
        <p:blipFill rotWithShape="1">
          <a:blip r:embed="rId3">
            <a:alphaModFix/>
          </a:blip>
          <a:srcRect b="49962"/>
          <a:stretch/>
        </p:blipFill>
        <p:spPr>
          <a:xfrm>
            <a:off x="4812" y="-31088"/>
            <a:ext cx="6899368" cy="2635743"/>
          </a:xfrm>
          <a:prstGeom prst="rect">
            <a:avLst/>
          </a:prstGeom>
          <a:noFill/>
          <a:ln>
            <a:noFill/>
          </a:ln>
        </p:spPr>
      </p:pic>
      <p:pic>
        <p:nvPicPr>
          <p:cNvPr id="5" name="Google Shape;236;p36">
            <a:extLst>
              <a:ext uri="{FF2B5EF4-FFF2-40B4-BE49-F238E27FC236}">
                <a16:creationId xmlns:a16="http://schemas.microsoft.com/office/drawing/2014/main" id="{C41025A2-197A-63A2-CA75-C370AD3C7670}"/>
              </a:ext>
            </a:extLst>
          </p:cNvPr>
          <p:cNvPicPr preferRelativeResize="0"/>
          <p:nvPr/>
        </p:nvPicPr>
        <p:blipFill>
          <a:blip r:embed="rId4">
            <a:alphaModFix/>
          </a:blip>
          <a:stretch>
            <a:fillRect/>
          </a:stretch>
        </p:blipFill>
        <p:spPr>
          <a:xfrm>
            <a:off x="6978775" y="866381"/>
            <a:ext cx="1804100" cy="859075"/>
          </a:xfrm>
          <a:prstGeom prst="rect">
            <a:avLst/>
          </a:prstGeom>
          <a:noFill/>
          <a:ln>
            <a:noFill/>
          </a:ln>
        </p:spPr>
      </p:pic>
      <p:pic>
        <p:nvPicPr>
          <p:cNvPr id="10" name="Google Shape;241;p37" title="Flight distance vs Overall">
            <a:extLst>
              <a:ext uri="{FF2B5EF4-FFF2-40B4-BE49-F238E27FC236}">
                <a16:creationId xmlns:a16="http://schemas.microsoft.com/office/drawing/2014/main" id="{8367B5A1-2240-25EE-1C89-45A2F49BA19A}"/>
              </a:ext>
            </a:extLst>
          </p:cNvPr>
          <p:cNvPicPr preferRelativeResize="0"/>
          <p:nvPr/>
        </p:nvPicPr>
        <p:blipFill>
          <a:blip r:embed="rId5">
            <a:alphaModFix/>
          </a:blip>
          <a:stretch>
            <a:fillRect/>
          </a:stretch>
        </p:blipFill>
        <p:spPr>
          <a:xfrm>
            <a:off x="609600" y="2567300"/>
            <a:ext cx="4166349" cy="2576200"/>
          </a:xfrm>
          <a:prstGeom prst="rect">
            <a:avLst/>
          </a:prstGeom>
          <a:noFill/>
          <a:ln>
            <a:noFill/>
          </a:ln>
        </p:spPr>
      </p:pic>
      <p:pic>
        <p:nvPicPr>
          <p:cNvPr id="12" name="Picture 11" descr="Plane in red circle">
            <a:extLst>
              <a:ext uri="{FF2B5EF4-FFF2-40B4-BE49-F238E27FC236}">
                <a16:creationId xmlns:a16="http://schemas.microsoft.com/office/drawing/2014/main" id="{EBD17565-66D8-7809-88BE-04189695F483}"/>
              </a:ext>
            </a:extLst>
          </p:cNvPr>
          <p:cNvPicPr>
            <a:picLocks noChangeAspect="1"/>
          </p:cNvPicPr>
          <p:nvPr/>
        </p:nvPicPr>
        <p:blipFill rotWithShape="1">
          <a:blip r:embed="rId6"/>
          <a:srcRect l="14792" r="15210" b="2"/>
          <a:stretch/>
        </p:blipFill>
        <p:spPr>
          <a:xfrm>
            <a:off x="5496902" y="2669309"/>
            <a:ext cx="4256698" cy="4256698"/>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220764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8" title="Customer Class Ratings"/>
          <p:cNvPicPr preferRelativeResize="0"/>
          <p:nvPr/>
        </p:nvPicPr>
        <p:blipFill>
          <a:blip r:embed="rId3">
            <a:alphaModFix/>
          </a:blip>
          <a:stretch>
            <a:fillRect/>
          </a:stretch>
        </p:blipFill>
        <p:spPr>
          <a:xfrm>
            <a:off x="78380" y="11256"/>
            <a:ext cx="9065620" cy="5120987"/>
          </a:xfrm>
          <a:prstGeom prst="rect">
            <a:avLst/>
          </a:prstGeom>
          <a:noFill/>
          <a:ln>
            <a:noFill/>
          </a:ln>
        </p:spPr>
      </p:pic>
      <p:sp>
        <p:nvSpPr>
          <p:cNvPr id="6" name="Google Shape;292;p45">
            <a:extLst>
              <a:ext uri="{FF2B5EF4-FFF2-40B4-BE49-F238E27FC236}">
                <a16:creationId xmlns:a16="http://schemas.microsoft.com/office/drawing/2014/main" id="{2EB8688A-DFE7-36AA-CF69-5A64F0917BB5}"/>
              </a:ext>
            </a:extLst>
          </p:cNvPr>
          <p:cNvSpPr txBox="1"/>
          <p:nvPr/>
        </p:nvSpPr>
        <p:spPr>
          <a:xfrm>
            <a:off x="5582194" y="4349795"/>
            <a:ext cx="3561806" cy="692467"/>
          </a:xfrm>
          <a:prstGeom prst="rect">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spAutoFit/>
          </a:bodyPr>
          <a:lstStyle/>
          <a:p>
            <a:pPr marL="0" lvl="0" indent="0" algn="just" rtl="0">
              <a:spcBef>
                <a:spcPts val="0"/>
              </a:spcBef>
              <a:spcAft>
                <a:spcPts val="0"/>
              </a:spcAft>
              <a:buNone/>
            </a:pPr>
            <a:r>
              <a:rPr lang="en-US" sz="1100" dirty="0">
                <a:ea typeface="Nunito"/>
                <a:cs typeface="Nunito"/>
                <a:sym typeface="Nunito"/>
              </a:rPr>
              <a:t>Business-class passengers’ ratings are better than Eco &amp; Eco Plus passengers, except for ease of online booking where there is a contrast in the ratings.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9" title="Gender wise Average Ratings"/>
          <p:cNvPicPr preferRelativeResize="0"/>
          <p:nvPr/>
        </p:nvPicPr>
        <p:blipFill>
          <a:blip r:embed="rId3">
            <a:alphaModFix/>
          </a:blip>
          <a:stretch>
            <a:fillRect/>
          </a:stretch>
        </p:blipFill>
        <p:spPr>
          <a:xfrm>
            <a:off x="152400" y="152400"/>
            <a:ext cx="8839200" cy="4757404"/>
          </a:xfrm>
          <a:prstGeom prst="rect">
            <a:avLst/>
          </a:prstGeom>
          <a:noFill/>
          <a:ln>
            <a:noFill/>
          </a:ln>
        </p:spPr>
      </p:pic>
      <p:sp>
        <p:nvSpPr>
          <p:cNvPr id="4" name="Google Shape;292;p45">
            <a:extLst>
              <a:ext uri="{FF2B5EF4-FFF2-40B4-BE49-F238E27FC236}">
                <a16:creationId xmlns:a16="http://schemas.microsoft.com/office/drawing/2014/main" id="{8D659697-6C7F-98DB-3C3C-C91AC6D0F3F6}"/>
              </a:ext>
            </a:extLst>
          </p:cNvPr>
          <p:cNvSpPr txBox="1"/>
          <p:nvPr/>
        </p:nvSpPr>
        <p:spPr>
          <a:xfrm>
            <a:off x="5617029" y="4637187"/>
            <a:ext cx="3448593" cy="353913"/>
          </a:xfrm>
          <a:prstGeom prst="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ea typeface="Nunito"/>
                <a:cs typeface="Nunito"/>
                <a:sym typeface="Nunito"/>
              </a:rPr>
              <a:t>On the basis of gender, the ratings don’t vary much.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9" name="Google Shape;249;p12"/>
          <p:cNvSpPr txBox="1"/>
          <p:nvPr/>
        </p:nvSpPr>
        <p:spPr>
          <a:xfrm>
            <a:off x="210225" y="-102775"/>
            <a:ext cx="256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pic>
        <p:nvPicPr>
          <p:cNvPr id="250" name="Google Shape;250;p12"/>
          <p:cNvPicPr preferRelativeResize="0"/>
          <p:nvPr/>
        </p:nvPicPr>
        <p:blipFill rotWithShape="1">
          <a:blip r:embed="rId3">
            <a:alphaModFix/>
          </a:blip>
          <a:srcRect l="-14116"/>
          <a:stretch/>
        </p:blipFill>
        <p:spPr>
          <a:xfrm>
            <a:off x="-1275550" y="0"/>
            <a:ext cx="10419550" cy="5964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40" title="Customer Type vs Average Ratings"/>
          <p:cNvPicPr preferRelativeResize="0"/>
          <p:nvPr/>
        </p:nvPicPr>
        <p:blipFill>
          <a:blip r:embed="rId3">
            <a:alphaModFix/>
          </a:blip>
          <a:stretch>
            <a:fillRect/>
          </a:stretch>
        </p:blipFill>
        <p:spPr>
          <a:xfrm>
            <a:off x="152400" y="72150"/>
            <a:ext cx="8839200" cy="4757404"/>
          </a:xfrm>
          <a:prstGeom prst="rect">
            <a:avLst/>
          </a:prstGeom>
          <a:noFill/>
          <a:ln>
            <a:noFill/>
          </a:ln>
        </p:spPr>
      </p:pic>
      <p:sp>
        <p:nvSpPr>
          <p:cNvPr id="4" name="Google Shape;292;p45">
            <a:extLst>
              <a:ext uri="{FF2B5EF4-FFF2-40B4-BE49-F238E27FC236}">
                <a16:creationId xmlns:a16="http://schemas.microsoft.com/office/drawing/2014/main" id="{8056D281-3B17-768A-210E-E0291EEAFE1B}"/>
              </a:ext>
            </a:extLst>
          </p:cNvPr>
          <p:cNvSpPr txBox="1"/>
          <p:nvPr/>
        </p:nvSpPr>
        <p:spPr>
          <a:xfrm>
            <a:off x="6030717" y="4040329"/>
            <a:ext cx="3052322" cy="1031021"/>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spAutoFit/>
          </a:bodyPr>
          <a:lstStyle/>
          <a:p>
            <a:pPr marL="0" lvl="0" indent="0" algn="just" rtl="0">
              <a:spcBef>
                <a:spcPts val="0"/>
              </a:spcBef>
              <a:spcAft>
                <a:spcPts val="0"/>
              </a:spcAft>
              <a:buNone/>
            </a:pPr>
            <a:r>
              <a:rPr lang="en-US" sz="1100" dirty="0">
                <a:ea typeface="Nunito"/>
                <a:cs typeface="Nunito"/>
                <a:sym typeface="Nunito"/>
              </a:rPr>
              <a:t>Loyal customers appreciate the comfort, boarding process, and onboard services better than the disloyal customer.</a:t>
            </a:r>
          </a:p>
          <a:p>
            <a:pPr marL="0" lvl="0" indent="0" algn="just" rtl="0">
              <a:spcBef>
                <a:spcPts val="0"/>
              </a:spcBef>
              <a:spcAft>
                <a:spcPts val="0"/>
              </a:spcAft>
              <a:buNone/>
            </a:pPr>
            <a:r>
              <a:rPr lang="en-US" sz="1100" dirty="0">
                <a:ea typeface="Nunito"/>
                <a:cs typeface="Nunito"/>
                <a:sym typeface="Nunito"/>
              </a:rPr>
              <a:t>Probably because they get better discounts and offers on onboard services and seats.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1" title="Travel Type vs Average Ratings"/>
          <p:cNvPicPr preferRelativeResize="0"/>
          <p:nvPr/>
        </p:nvPicPr>
        <p:blipFill>
          <a:blip r:embed="rId3">
            <a:alphaModFix/>
          </a:blip>
          <a:stretch>
            <a:fillRect/>
          </a:stretch>
        </p:blipFill>
        <p:spPr>
          <a:xfrm>
            <a:off x="152400" y="76200"/>
            <a:ext cx="8839200" cy="4757404"/>
          </a:xfrm>
          <a:prstGeom prst="rect">
            <a:avLst/>
          </a:prstGeom>
          <a:noFill/>
          <a:ln>
            <a:noFill/>
          </a:ln>
        </p:spPr>
      </p:pic>
      <p:sp>
        <p:nvSpPr>
          <p:cNvPr id="4" name="Google Shape;292;p45">
            <a:extLst>
              <a:ext uri="{FF2B5EF4-FFF2-40B4-BE49-F238E27FC236}">
                <a16:creationId xmlns:a16="http://schemas.microsoft.com/office/drawing/2014/main" id="{44C0DD2C-F3BC-141E-68AE-FB1D7FDBFE63}"/>
              </a:ext>
            </a:extLst>
          </p:cNvPr>
          <p:cNvSpPr txBox="1"/>
          <p:nvPr/>
        </p:nvSpPr>
        <p:spPr>
          <a:xfrm>
            <a:off x="6004591" y="4308237"/>
            <a:ext cx="3052322" cy="692467"/>
          </a:xfrm>
          <a:prstGeom prst="rect">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spAutoFit/>
          </a:bodyPr>
          <a:lstStyle/>
          <a:p>
            <a:pPr marL="0" lvl="0" indent="0" algn="just" rtl="0">
              <a:spcBef>
                <a:spcPts val="0"/>
              </a:spcBef>
              <a:spcAft>
                <a:spcPts val="0"/>
              </a:spcAft>
              <a:buNone/>
            </a:pPr>
            <a:r>
              <a:rPr lang="en-US" sz="1100" dirty="0">
                <a:ea typeface="Nunito"/>
                <a:cs typeface="Nunito"/>
                <a:sym typeface="Nunito"/>
              </a:rPr>
              <a:t>Passengers traveling for personal reasons think the departure &amp; arrive time convenience is suitable.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2" title=" Age vs Average Rating"/>
          <p:cNvPicPr preferRelativeResize="0"/>
          <p:nvPr/>
        </p:nvPicPr>
        <p:blipFill>
          <a:blip r:embed="rId3">
            <a:alphaModFix/>
          </a:blip>
          <a:stretch>
            <a:fillRect/>
          </a:stretch>
        </p:blipFill>
        <p:spPr>
          <a:xfrm>
            <a:off x="152400" y="152400"/>
            <a:ext cx="8839200" cy="4757404"/>
          </a:xfrm>
          <a:prstGeom prst="rect">
            <a:avLst/>
          </a:prstGeom>
          <a:noFill/>
          <a:ln>
            <a:noFill/>
          </a:ln>
        </p:spPr>
      </p:pic>
      <p:sp>
        <p:nvSpPr>
          <p:cNvPr id="6" name="Google Shape;292;p45">
            <a:extLst>
              <a:ext uri="{FF2B5EF4-FFF2-40B4-BE49-F238E27FC236}">
                <a16:creationId xmlns:a16="http://schemas.microsoft.com/office/drawing/2014/main" id="{E2BA0C27-CDFA-E31A-8E2D-EDBEE5795C27}"/>
              </a:ext>
            </a:extLst>
          </p:cNvPr>
          <p:cNvSpPr txBox="1"/>
          <p:nvPr/>
        </p:nvSpPr>
        <p:spPr>
          <a:xfrm>
            <a:off x="6004591" y="4386614"/>
            <a:ext cx="3052322" cy="523190"/>
          </a:xfrm>
          <a:prstGeom prst="rect">
            <a:avLst/>
          </a:prstGeom>
          <a:solidFill>
            <a:schemeClr val="accent6">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ea typeface="Nunito"/>
                <a:cs typeface="Nunito"/>
                <a:sym typeface="Nunito"/>
              </a:rPr>
              <a:t>Ages 60-79 rate the time convenience the highest as compared to other age groups.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3" title="Flight distance vs Average Ratings"/>
          <p:cNvPicPr preferRelativeResize="0"/>
          <p:nvPr/>
        </p:nvPicPr>
        <p:blipFill>
          <a:blip r:embed="rId3">
            <a:alphaModFix/>
          </a:blip>
          <a:stretch>
            <a:fillRect/>
          </a:stretch>
        </p:blipFill>
        <p:spPr>
          <a:xfrm>
            <a:off x="152400" y="152400"/>
            <a:ext cx="8839199" cy="4620703"/>
          </a:xfrm>
          <a:prstGeom prst="rect">
            <a:avLst/>
          </a:prstGeom>
          <a:noFill/>
          <a:ln>
            <a:noFill/>
          </a:ln>
        </p:spPr>
      </p:pic>
      <p:sp>
        <p:nvSpPr>
          <p:cNvPr id="4" name="Google Shape;292;p45">
            <a:extLst>
              <a:ext uri="{FF2B5EF4-FFF2-40B4-BE49-F238E27FC236}">
                <a16:creationId xmlns:a16="http://schemas.microsoft.com/office/drawing/2014/main" id="{A7FECA47-5663-A387-652E-8DE3A9498474}"/>
              </a:ext>
            </a:extLst>
          </p:cNvPr>
          <p:cNvSpPr txBox="1"/>
          <p:nvPr/>
        </p:nvSpPr>
        <p:spPr>
          <a:xfrm>
            <a:off x="6004591" y="4330737"/>
            <a:ext cx="3052322" cy="692467"/>
          </a:xfrm>
          <a:prstGeom prst="rect">
            <a:avLst/>
          </a:prstGeom>
          <a:solidFill>
            <a:schemeClr val="tx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ea typeface="Nunito"/>
                <a:cs typeface="Nunito"/>
                <a:sym typeface="Nunito"/>
              </a:rPr>
              <a:t>Passengers who have covered between 3000-3999 Flight distances rate much higher on comfort and online boarding process.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44" title="Arrival Delay vs Average Rating"/>
          <p:cNvPicPr preferRelativeResize="0"/>
          <p:nvPr/>
        </p:nvPicPr>
        <p:blipFill>
          <a:blip r:embed="rId3">
            <a:alphaModFix/>
          </a:blip>
          <a:stretch>
            <a:fillRect/>
          </a:stretch>
        </p:blipFill>
        <p:spPr>
          <a:xfrm>
            <a:off x="941076" y="0"/>
            <a:ext cx="7568075" cy="4673875"/>
          </a:xfrm>
          <a:prstGeom prst="rect">
            <a:avLst/>
          </a:prstGeom>
          <a:noFill/>
          <a:ln>
            <a:noFill/>
          </a:ln>
        </p:spPr>
      </p:pic>
      <p:sp>
        <p:nvSpPr>
          <p:cNvPr id="4" name="Google Shape;292;p45">
            <a:extLst>
              <a:ext uri="{FF2B5EF4-FFF2-40B4-BE49-F238E27FC236}">
                <a16:creationId xmlns:a16="http://schemas.microsoft.com/office/drawing/2014/main" id="{03CFA7B6-1FD5-BABC-FB96-5AB1B04E7EC3}"/>
              </a:ext>
            </a:extLst>
          </p:cNvPr>
          <p:cNvSpPr txBox="1"/>
          <p:nvPr/>
        </p:nvSpPr>
        <p:spPr>
          <a:xfrm>
            <a:off x="6039427" y="4400409"/>
            <a:ext cx="3052322" cy="523190"/>
          </a:xfrm>
          <a:prstGeom prst="rect">
            <a:avLst/>
          </a:prstGeom>
          <a:solidFill>
            <a:schemeClr val="accent4">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Calibri "/>
                <a:ea typeface="Nunito"/>
                <a:cs typeface="Nunito"/>
                <a:sym typeface="Nunito"/>
              </a:rPr>
              <a:t>Arrival delay is not a significant variable as it doesn’t affect the ratings too much</a:t>
            </a:r>
            <a:endParaRPr sz="1100" dirty="0">
              <a:latin typeface="Calibri "/>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45" title="Departure Delay vs Average Rating"/>
          <p:cNvPicPr preferRelativeResize="0"/>
          <p:nvPr/>
        </p:nvPicPr>
        <p:blipFill>
          <a:blip r:embed="rId3">
            <a:alphaModFix/>
          </a:blip>
          <a:stretch>
            <a:fillRect/>
          </a:stretch>
        </p:blipFill>
        <p:spPr>
          <a:xfrm>
            <a:off x="-69668" y="0"/>
            <a:ext cx="8556171" cy="5143500"/>
          </a:xfrm>
          <a:prstGeom prst="rect">
            <a:avLst/>
          </a:prstGeom>
          <a:noFill/>
          <a:ln>
            <a:noFill/>
          </a:ln>
          <a:effectLst/>
          <a:scene3d>
            <a:camera prst="orthographicFront">
              <a:rot lat="0" lon="0" rev="0"/>
            </a:camera>
            <a:lightRig rig="contrasting" dir="t">
              <a:rot lat="0" lon="0" rev="7800000"/>
            </a:lightRig>
          </a:scene3d>
          <a:sp3d>
            <a:bevelT w="139700" h="139700"/>
          </a:sp3d>
        </p:spPr>
      </p:pic>
      <p:sp>
        <p:nvSpPr>
          <p:cNvPr id="292" name="Google Shape;292;p45"/>
          <p:cNvSpPr txBox="1"/>
          <p:nvPr/>
        </p:nvSpPr>
        <p:spPr>
          <a:xfrm>
            <a:off x="6039427" y="4400409"/>
            <a:ext cx="3052322" cy="52319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Calibri "/>
                <a:ea typeface="Nunito"/>
                <a:cs typeface="Nunito"/>
                <a:sym typeface="Nunito"/>
              </a:rPr>
              <a:t>Departure delay is not a significant variable as it doesn’t affect </a:t>
            </a:r>
            <a:r>
              <a:rPr lang="en" sz="1100" dirty="0">
                <a:ea typeface="Nunito"/>
                <a:cs typeface="Nunito"/>
                <a:sym typeface="Nunito"/>
              </a:rPr>
              <a:t>the</a:t>
            </a:r>
            <a:r>
              <a:rPr lang="en" sz="1100" dirty="0">
                <a:latin typeface="Calibri "/>
                <a:ea typeface="Nunito"/>
                <a:cs typeface="Nunito"/>
                <a:sym typeface="Nunito"/>
              </a:rPr>
              <a:t> ratings too much</a:t>
            </a:r>
            <a:endParaRPr sz="1100" dirty="0">
              <a:latin typeface="Calibri "/>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Plane on tarmac">
            <a:extLst>
              <a:ext uri="{FF2B5EF4-FFF2-40B4-BE49-F238E27FC236}">
                <a16:creationId xmlns:a16="http://schemas.microsoft.com/office/drawing/2014/main" id="{C2C1A63C-2148-1AEB-D729-0812D546FF35}"/>
              </a:ext>
            </a:extLst>
          </p:cNvPr>
          <p:cNvPicPr>
            <a:picLocks noChangeAspect="1"/>
          </p:cNvPicPr>
          <p:nvPr/>
        </p:nvPicPr>
        <p:blipFill rotWithShape="1">
          <a:blip r:embed="rId2"/>
          <a:srcRect l="7948" r="7670"/>
          <a:stretch/>
        </p:blipFill>
        <p:spPr>
          <a:xfrm>
            <a:off x="2641851" y="10"/>
            <a:ext cx="6502149" cy="5143490"/>
          </a:xfrm>
          <a:prstGeom prst="rect">
            <a:avLst/>
          </a:prstGeom>
        </p:spPr>
      </p:pic>
      <p:sp>
        <p:nvSpPr>
          <p:cNvPr id="2" name="Title 1">
            <a:extLst>
              <a:ext uri="{FF2B5EF4-FFF2-40B4-BE49-F238E27FC236}">
                <a16:creationId xmlns:a16="http://schemas.microsoft.com/office/drawing/2014/main" id="{832D89DE-A5A4-FFFF-BBA0-7A54DA0E65C4}"/>
              </a:ext>
            </a:extLst>
          </p:cNvPr>
          <p:cNvSpPr>
            <a:spLocks noGrp="1"/>
          </p:cNvSpPr>
          <p:nvPr>
            <p:ph type="title"/>
          </p:nvPr>
        </p:nvSpPr>
        <p:spPr>
          <a:xfrm>
            <a:off x="68007" y="1831086"/>
            <a:ext cx="4851465" cy="843534"/>
          </a:xfrm>
        </p:spPr>
        <p:txBody>
          <a:bodyPr anchor="b">
            <a:normAutofit/>
          </a:bodyPr>
          <a:lstStyle/>
          <a:p>
            <a:r>
              <a:rPr lang="en-US" sz="2400" b="1" dirty="0">
                <a:latin typeface="+mn-lt"/>
              </a:rPr>
              <a:t>     PART 4: DATA </a:t>
            </a:r>
            <a:br>
              <a:rPr lang="en-US" sz="2400" b="1" dirty="0">
                <a:latin typeface="+mn-lt"/>
              </a:rPr>
            </a:br>
            <a:r>
              <a:rPr lang="en-US" sz="2400" b="1" dirty="0">
                <a:latin typeface="+mn-lt"/>
              </a:rPr>
              <a:t>        MODELLING</a:t>
            </a:r>
            <a:endParaRPr lang="en-US" sz="2400" dirty="0"/>
          </a:p>
        </p:txBody>
      </p:sp>
    </p:spTree>
    <p:extLst>
      <p:ext uri="{BB962C8B-B14F-4D97-AF65-F5344CB8AC3E}">
        <p14:creationId xmlns:p14="http://schemas.microsoft.com/office/powerpoint/2010/main" val="4183331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Plane on tarmac">
            <a:extLst>
              <a:ext uri="{FF2B5EF4-FFF2-40B4-BE49-F238E27FC236}">
                <a16:creationId xmlns:a16="http://schemas.microsoft.com/office/drawing/2014/main" id="{C2C1A63C-2148-1AEB-D729-0812D546FF35}"/>
              </a:ext>
            </a:extLst>
          </p:cNvPr>
          <p:cNvPicPr>
            <a:picLocks noChangeAspect="1"/>
          </p:cNvPicPr>
          <p:nvPr/>
        </p:nvPicPr>
        <p:blipFill rotWithShape="1">
          <a:blip r:embed="rId2"/>
          <a:srcRect l="7948" r="7670"/>
          <a:stretch/>
        </p:blipFill>
        <p:spPr>
          <a:xfrm>
            <a:off x="2641851" y="10"/>
            <a:ext cx="6502149" cy="5143490"/>
          </a:xfrm>
          <a:prstGeom prst="rect">
            <a:avLst/>
          </a:prstGeom>
        </p:spPr>
      </p:pic>
      <p:sp>
        <p:nvSpPr>
          <p:cNvPr id="26" name="Rectangle 2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2D89DE-A5A4-FFFF-BBA0-7A54DA0E65C4}"/>
              </a:ext>
            </a:extLst>
          </p:cNvPr>
          <p:cNvSpPr>
            <a:spLocks noGrp="1"/>
          </p:cNvSpPr>
          <p:nvPr>
            <p:ph type="title"/>
          </p:nvPr>
        </p:nvSpPr>
        <p:spPr>
          <a:xfrm>
            <a:off x="278319" y="870966"/>
            <a:ext cx="3124099" cy="843534"/>
          </a:xfrm>
        </p:spPr>
        <p:txBody>
          <a:bodyPr anchor="b">
            <a:normAutofit/>
          </a:bodyPr>
          <a:lstStyle/>
          <a:p>
            <a:r>
              <a:rPr lang="en-US" sz="2400" b="1" dirty="0">
                <a:latin typeface="+mn-lt"/>
              </a:rPr>
              <a:t> GOAL OF THE MODEL</a:t>
            </a:r>
            <a:endParaRPr lang="en-US" sz="2400" dirty="0"/>
          </a:p>
        </p:txBody>
      </p:sp>
      <p:sp>
        <p:nvSpPr>
          <p:cNvPr id="28"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9816156-A6DA-685B-C3DD-6723A6BD2158}"/>
              </a:ext>
            </a:extLst>
          </p:cNvPr>
          <p:cNvSpPr>
            <a:spLocks noGrp="1"/>
          </p:cNvSpPr>
          <p:nvPr>
            <p:ph idx="1"/>
          </p:nvPr>
        </p:nvSpPr>
        <p:spPr>
          <a:xfrm>
            <a:off x="278320" y="2038539"/>
            <a:ext cx="3645094" cy="2969395"/>
          </a:xfrm>
        </p:spPr>
        <p:txBody>
          <a:bodyPr anchor="t">
            <a:normAutofit/>
          </a:bodyPr>
          <a:lstStyle/>
          <a:p>
            <a:pPr marL="0" indent="0" algn="just">
              <a:buNone/>
            </a:pPr>
            <a:r>
              <a:rPr lang="en-US" sz="1600" dirty="0"/>
              <a:t>1. The goal of the model is to predict whether a new customer of the Airlines would be (Neutral/Dissatisfied) or Satisfied</a:t>
            </a:r>
          </a:p>
          <a:p>
            <a:pPr marL="0" indent="0" algn="just">
              <a:buNone/>
            </a:pPr>
            <a:endParaRPr lang="en-US" sz="1600" dirty="0"/>
          </a:p>
          <a:p>
            <a:pPr marL="0" indent="0" algn="just">
              <a:buNone/>
            </a:pPr>
            <a:r>
              <a:rPr lang="en-US" sz="1600" dirty="0">
                <a:ea typeface="Nunito"/>
                <a:cs typeface="Nunito"/>
                <a:sym typeface="Nunito"/>
              </a:rPr>
              <a:t>2. Our target variable is Satisfaction which has two values (Neutral/Dissatisfied) and Satisfied</a:t>
            </a:r>
          </a:p>
          <a:p>
            <a:pPr marL="0" indent="0" algn="just">
              <a:buNone/>
            </a:pPr>
            <a:endParaRPr lang="en-US" sz="1600" dirty="0"/>
          </a:p>
          <a:p>
            <a:pPr algn="just"/>
            <a:endParaRPr lang="en-US" sz="1600" dirty="0"/>
          </a:p>
        </p:txBody>
      </p:sp>
    </p:spTree>
    <p:extLst>
      <p:ext uri="{BB962C8B-B14F-4D97-AF65-F5344CB8AC3E}">
        <p14:creationId xmlns:p14="http://schemas.microsoft.com/office/powerpoint/2010/main" val="758012413"/>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Plane in red circle">
            <a:extLst>
              <a:ext uri="{FF2B5EF4-FFF2-40B4-BE49-F238E27FC236}">
                <a16:creationId xmlns:a16="http://schemas.microsoft.com/office/drawing/2014/main" id="{812CAD8C-7DBE-EC41-C6F6-2507B743C7A1}"/>
              </a:ext>
            </a:extLst>
          </p:cNvPr>
          <p:cNvPicPr>
            <a:picLocks noChangeAspect="1"/>
          </p:cNvPicPr>
          <p:nvPr/>
        </p:nvPicPr>
        <p:blipFill rotWithShape="1">
          <a:blip r:embed="rId2"/>
          <a:srcRect t="6400" r="19556" b="2692"/>
          <a:stretch/>
        </p:blipFill>
        <p:spPr>
          <a:xfrm>
            <a:off x="2641851" y="10"/>
            <a:ext cx="6502149" cy="51434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2D89DE-A5A4-FFFF-BBA0-7A54DA0E65C4}"/>
              </a:ext>
            </a:extLst>
          </p:cNvPr>
          <p:cNvSpPr>
            <a:spLocks noGrp="1"/>
          </p:cNvSpPr>
          <p:nvPr>
            <p:ph type="title"/>
          </p:nvPr>
        </p:nvSpPr>
        <p:spPr>
          <a:xfrm>
            <a:off x="278320" y="870966"/>
            <a:ext cx="2578608" cy="843534"/>
          </a:xfrm>
        </p:spPr>
        <p:txBody>
          <a:bodyPr anchor="b">
            <a:normAutofit/>
          </a:bodyPr>
          <a:lstStyle/>
          <a:p>
            <a:r>
              <a:rPr lang="en-US" sz="2100" b="1" dirty="0">
                <a:latin typeface="+mn-lt"/>
              </a:rPr>
              <a:t>OBJECTIVE OF THE MODEL</a:t>
            </a:r>
            <a:endParaRPr lang="en-US" sz="2100" dirty="0"/>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9816156-A6DA-685B-C3DD-6723A6BD2158}"/>
              </a:ext>
            </a:extLst>
          </p:cNvPr>
          <p:cNvSpPr>
            <a:spLocks noGrp="1"/>
          </p:cNvSpPr>
          <p:nvPr>
            <p:ph idx="1"/>
          </p:nvPr>
        </p:nvSpPr>
        <p:spPr>
          <a:xfrm>
            <a:off x="278320" y="2038540"/>
            <a:ext cx="3613196" cy="2405444"/>
          </a:xfrm>
        </p:spPr>
        <p:txBody>
          <a:bodyPr anchor="t">
            <a:normAutofit/>
          </a:bodyPr>
          <a:lstStyle/>
          <a:p>
            <a:pPr marL="0" indent="0">
              <a:buNone/>
            </a:pPr>
            <a:r>
              <a:rPr lang="en-US" sz="1600" dirty="0"/>
              <a:t>1. The goal of the model is to predict whether a new customer of the Airlines would be (Neutral/Dissatisfied) or Satisfied</a:t>
            </a:r>
          </a:p>
          <a:p>
            <a:pPr marL="0" indent="0">
              <a:buNone/>
            </a:pPr>
            <a:endParaRPr lang="en-US" sz="1600" dirty="0"/>
          </a:p>
          <a:p>
            <a:pPr marL="0" indent="0">
              <a:buNone/>
            </a:pPr>
            <a:r>
              <a:rPr lang="en-US" sz="1600" dirty="0">
                <a:ea typeface="Nunito"/>
                <a:cs typeface="Nunito"/>
                <a:sym typeface="Nunito"/>
              </a:rPr>
              <a:t>2. Our target variable is Satisfaction which has two values (Neutral/Dissatisfied) and Satisfied</a:t>
            </a:r>
          </a:p>
          <a:p>
            <a:pPr marL="0" indent="0">
              <a:buNone/>
            </a:pPr>
            <a:endParaRPr lang="en-US" sz="1600" dirty="0"/>
          </a:p>
          <a:p>
            <a:endParaRPr lang="en-US" sz="1600" dirty="0"/>
          </a:p>
        </p:txBody>
      </p:sp>
    </p:spTree>
    <p:extLst>
      <p:ext uri="{BB962C8B-B14F-4D97-AF65-F5344CB8AC3E}">
        <p14:creationId xmlns:p14="http://schemas.microsoft.com/office/powerpoint/2010/main" val="2410343673"/>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e on tarmac">
            <a:extLst>
              <a:ext uri="{FF2B5EF4-FFF2-40B4-BE49-F238E27FC236}">
                <a16:creationId xmlns:a16="http://schemas.microsoft.com/office/drawing/2014/main" id="{30F3F332-BDB3-93C2-8A97-1236AED333A9}"/>
              </a:ext>
            </a:extLst>
          </p:cNvPr>
          <p:cNvPicPr>
            <a:picLocks noChangeAspect="1"/>
          </p:cNvPicPr>
          <p:nvPr/>
        </p:nvPicPr>
        <p:blipFill rotWithShape="1">
          <a:blip r:embed="rId2"/>
          <a:srcRect l="8288" r="7583" b="300"/>
          <a:stretch/>
        </p:blipFill>
        <p:spPr>
          <a:xfrm>
            <a:off x="2641851" y="10"/>
            <a:ext cx="6502149" cy="51434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2D89DE-A5A4-FFFF-BBA0-7A54DA0E65C4}"/>
              </a:ext>
            </a:extLst>
          </p:cNvPr>
          <p:cNvSpPr>
            <a:spLocks noGrp="1"/>
          </p:cNvSpPr>
          <p:nvPr>
            <p:ph type="title"/>
          </p:nvPr>
        </p:nvSpPr>
        <p:spPr>
          <a:xfrm>
            <a:off x="278319" y="870966"/>
            <a:ext cx="4176723" cy="975360"/>
          </a:xfrm>
        </p:spPr>
        <p:txBody>
          <a:bodyPr anchor="b">
            <a:noAutofit/>
          </a:bodyPr>
          <a:lstStyle/>
          <a:p>
            <a:r>
              <a:rPr lang="en-US" sz="2000" b="1" dirty="0">
                <a:latin typeface="+mn-lt"/>
              </a:rPr>
              <a:t>WHAT WE HOPE TO ACCOMPLISH WITH OUR PREDICTIVE MODEL</a:t>
            </a:r>
            <a:br>
              <a:rPr lang="en-US" sz="2000" b="1" dirty="0">
                <a:latin typeface="+mn-lt"/>
              </a:rPr>
            </a:br>
            <a:endParaRPr lang="en-US" sz="2000" b="1" dirty="0">
              <a:latin typeface="+mn-lt"/>
            </a:endParaRP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9816156-A6DA-685B-C3DD-6723A6BD2158}"/>
              </a:ext>
            </a:extLst>
          </p:cNvPr>
          <p:cNvSpPr>
            <a:spLocks noGrp="1"/>
          </p:cNvSpPr>
          <p:nvPr>
            <p:ph idx="1"/>
          </p:nvPr>
        </p:nvSpPr>
        <p:spPr>
          <a:xfrm>
            <a:off x="278319" y="2038540"/>
            <a:ext cx="4293681" cy="2891884"/>
          </a:xfrm>
        </p:spPr>
        <p:txBody>
          <a:bodyPr anchor="t">
            <a:normAutofit/>
          </a:bodyPr>
          <a:lstStyle/>
          <a:p>
            <a:pPr marL="0" indent="0" algn="just">
              <a:buNone/>
            </a:pPr>
            <a:r>
              <a:rPr lang="en-US" sz="1600" dirty="0"/>
              <a:t>1. To maximize the customer retention rate of American Airlines by suggesting offers and upgrades to the predicted Neutral/Dissatisfied Customers </a:t>
            </a:r>
          </a:p>
          <a:p>
            <a:pPr algn="just"/>
            <a:endParaRPr lang="en-US" sz="1600" dirty="0"/>
          </a:p>
          <a:p>
            <a:pPr marL="0" indent="0" algn="just">
              <a:buNone/>
            </a:pPr>
            <a:r>
              <a:rPr lang="en-US" sz="1600" dirty="0"/>
              <a:t>2. We hope to convert the (Neutral/Dissatisfied) to Satisfied Customers </a:t>
            </a:r>
          </a:p>
          <a:p>
            <a:pPr marL="0" indent="0" algn="just">
              <a:buNone/>
            </a:pPr>
            <a:endParaRPr lang="en-US" sz="1600" dirty="0"/>
          </a:p>
        </p:txBody>
      </p:sp>
    </p:spTree>
    <p:extLst>
      <p:ext uri="{BB962C8B-B14F-4D97-AF65-F5344CB8AC3E}">
        <p14:creationId xmlns:p14="http://schemas.microsoft.com/office/powerpoint/2010/main" val="2896458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4"/>
        <p:cNvGrpSpPr/>
        <p:nvPr/>
      </p:nvGrpSpPr>
      <p:grpSpPr>
        <a:xfrm>
          <a:off x="0" y="0"/>
          <a:ext cx="0" cy="0"/>
          <a:chOff x="0" y="0"/>
          <a:chExt cx="0" cy="0"/>
        </a:xfrm>
      </p:grpSpPr>
      <p:sp useBgFill="1">
        <p:nvSpPr>
          <p:cNvPr id="262" name="Rectangle 26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7" name="Google Shape;257;p13" descr="American Airlines Wallpapers - Wallpaper Cave"/>
          <p:cNvPicPr preferRelativeResize="0"/>
          <p:nvPr/>
        </p:nvPicPr>
        <p:blipFill rotWithShape="1">
          <a:blip r:embed="rId3"/>
          <a:srcRect l="3589" t="6235" r="22327"/>
          <a:stretch/>
        </p:blipFill>
        <p:spPr>
          <a:xfrm>
            <a:off x="2281382" y="10"/>
            <a:ext cx="6862618" cy="5143490"/>
          </a:xfrm>
          <a:prstGeom prst="rect">
            <a:avLst/>
          </a:prstGeom>
          <a:noFill/>
        </p:spPr>
      </p:pic>
      <p:sp>
        <p:nvSpPr>
          <p:cNvPr id="264" name="Rectangle 26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Google Shape;255;p13"/>
          <p:cNvSpPr txBox="1">
            <a:spLocks noGrp="1"/>
          </p:cNvSpPr>
          <p:nvPr>
            <p:ph type="title"/>
          </p:nvPr>
        </p:nvSpPr>
        <p:spPr>
          <a:xfrm>
            <a:off x="278320" y="870966"/>
            <a:ext cx="3074480" cy="843534"/>
          </a:xfrm>
          <a:prstGeom prst="rect">
            <a:avLst/>
          </a:prstGeom>
        </p:spPr>
        <p:txBody>
          <a:bodyPr spcFirstLastPara="1" vert="horz" lIns="91440" tIns="45720" rIns="91440" bIns="45720" rtlCol="0" anchor="b" anchorCtr="0">
            <a:normAutofit/>
          </a:bodyPr>
          <a:lstStyle/>
          <a:p>
            <a:pPr marL="0" marR="0" lvl="0" indent="0" defTabSz="914400">
              <a:lnSpc>
                <a:spcPct val="90000"/>
              </a:lnSpc>
              <a:spcBef>
                <a:spcPct val="0"/>
              </a:spcBef>
              <a:spcAft>
                <a:spcPts val="0"/>
              </a:spcAft>
            </a:pPr>
            <a:r>
              <a:rPr lang="en-US" sz="2800" dirty="0"/>
              <a:t>Porter’s Five Forces</a:t>
            </a:r>
          </a:p>
        </p:txBody>
      </p:sp>
      <p:sp>
        <p:nvSpPr>
          <p:cNvPr id="266" name="Rectangle 26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8" name="Rectangle 26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Google Shape;256;p13"/>
          <p:cNvSpPr txBox="1">
            <a:spLocks noGrp="1"/>
          </p:cNvSpPr>
          <p:nvPr>
            <p:ph type="body" idx="1"/>
          </p:nvPr>
        </p:nvSpPr>
        <p:spPr>
          <a:xfrm>
            <a:off x="-1" y="2038540"/>
            <a:ext cx="5661892" cy="2746172"/>
          </a:xfrm>
          <a:prstGeom prst="rect">
            <a:avLst/>
          </a:prstGeom>
        </p:spPr>
        <p:txBody>
          <a:bodyPr spcFirstLastPara="1" vert="horz" lIns="91440" tIns="45720" rIns="91440" bIns="45720" rtlCol="0" anchor="t" anchorCtr="0">
            <a:normAutofit fontScale="92500" lnSpcReduction="10000"/>
          </a:bodyPr>
          <a:lstStyle/>
          <a:p>
            <a:pPr marL="228600" marR="0" lvl="0" indent="0" algn="just" defTabSz="914400">
              <a:lnSpc>
                <a:spcPct val="90000"/>
              </a:lnSpc>
              <a:spcBef>
                <a:spcPts val="0"/>
              </a:spcBef>
              <a:spcAft>
                <a:spcPts val="600"/>
              </a:spcAft>
              <a:buClr>
                <a:schemeClr val="lt1"/>
              </a:buClr>
              <a:buSzPts val="1700"/>
              <a:buNone/>
            </a:pPr>
            <a:r>
              <a:rPr lang="en-US" sz="1400" b="1" dirty="0"/>
              <a:t>Competitive Rivalry</a:t>
            </a:r>
            <a:r>
              <a:rPr lang="en-US" sz="1400" dirty="0"/>
              <a:t>: Since airline industry is expensive, the rise in competitors is comparatively less phenomenal. Factors for the competition can be given as:</a:t>
            </a:r>
          </a:p>
          <a:p>
            <a:pPr marL="914400" marR="0" lvl="0" indent="-228600" algn="just" defTabSz="914400">
              <a:lnSpc>
                <a:spcPct val="90000"/>
              </a:lnSpc>
              <a:spcBef>
                <a:spcPts val="0"/>
              </a:spcBef>
              <a:spcAft>
                <a:spcPts val="600"/>
              </a:spcAft>
              <a:buClr>
                <a:schemeClr val="lt1"/>
              </a:buClr>
              <a:buSzPts val="1700"/>
              <a:buFont typeface="Arial" panose="020B0604020202020204" pitchFamily="34" charset="0"/>
              <a:buChar char="•"/>
            </a:pPr>
            <a:r>
              <a:rPr lang="en-US" sz="1400" dirty="0"/>
              <a:t>High competition among similar size companies. </a:t>
            </a:r>
          </a:p>
          <a:p>
            <a:pPr marL="914400" marR="0" lvl="0" indent="-228600" algn="just" defTabSz="914400">
              <a:lnSpc>
                <a:spcPct val="90000"/>
              </a:lnSpc>
              <a:spcBef>
                <a:spcPts val="0"/>
              </a:spcBef>
              <a:spcAft>
                <a:spcPts val="600"/>
              </a:spcAft>
              <a:buClr>
                <a:schemeClr val="lt1"/>
              </a:buClr>
              <a:buSzPts val="1700"/>
              <a:buFont typeface="Arial" panose="020B0604020202020204" pitchFamily="34" charset="0"/>
              <a:buChar char="•"/>
            </a:pPr>
            <a:r>
              <a:rPr lang="en-US" sz="1400" dirty="0"/>
              <a:t>Rivalry for market share.</a:t>
            </a:r>
          </a:p>
          <a:p>
            <a:pPr marL="914400" marR="0" lvl="0" indent="-228600" algn="just" defTabSz="914400">
              <a:lnSpc>
                <a:spcPct val="90000"/>
              </a:lnSpc>
              <a:spcBef>
                <a:spcPts val="0"/>
              </a:spcBef>
              <a:spcAft>
                <a:spcPts val="600"/>
              </a:spcAft>
              <a:buClr>
                <a:schemeClr val="lt1"/>
              </a:buClr>
              <a:buSzPts val="1700"/>
              <a:buFont typeface="Arial" panose="020B0604020202020204" pitchFamily="34" charset="0"/>
              <a:buChar char="•"/>
            </a:pPr>
            <a:r>
              <a:rPr lang="en-US" sz="1400" dirty="0"/>
              <a:t>Pressure to sell at a low margin for revenue. </a:t>
            </a:r>
          </a:p>
          <a:p>
            <a:pPr marL="914400" marR="0" lvl="0" indent="-228600" algn="just" defTabSz="914400">
              <a:lnSpc>
                <a:spcPct val="90000"/>
              </a:lnSpc>
              <a:spcBef>
                <a:spcPts val="0"/>
              </a:spcBef>
              <a:spcAft>
                <a:spcPts val="600"/>
              </a:spcAft>
              <a:buClr>
                <a:schemeClr val="lt1"/>
              </a:buClr>
              <a:buSzPts val="1700"/>
              <a:buFont typeface="Arial" panose="020B0604020202020204" pitchFamily="34" charset="0"/>
              <a:buChar char="•"/>
            </a:pPr>
            <a:r>
              <a:rPr lang="en-US" sz="1400" dirty="0"/>
              <a:t>Difficult to compete on common grounds due to different goals. </a:t>
            </a:r>
          </a:p>
          <a:p>
            <a:pPr marL="457200" marR="0" lvl="0" indent="-228600" algn="just" defTabSz="914400">
              <a:lnSpc>
                <a:spcPct val="90000"/>
              </a:lnSpc>
              <a:spcBef>
                <a:spcPts val="0"/>
              </a:spcBef>
              <a:spcAft>
                <a:spcPts val="600"/>
              </a:spcAft>
              <a:buFont typeface="Arial" panose="020B0604020202020204" pitchFamily="34" charset="0"/>
              <a:buChar char="•"/>
            </a:pPr>
            <a:endParaRPr lang="en-US" sz="1400" dirty="0"/>
          </a:p>
          <a:p>
            <a:pPr marL="228600" marR="0" lvl="0" indent="0" algn="just" defTabSz="914400">
              <a:lnSpc>
                <a:spcPct val="90000"/>
              </a:lnSpc>
              <a:spcBef>
                <a:spcPts val="0"/>
              </a:spcBef>
              <a:spcAft>
                <a:spcPts val="600"/>
              </a:spcAft>
              <a:buClr>
                <a:schemeClr val="lt1"/>
              </a:buClr>
              <a:buSzPts val="1700"/>
              <a:buNone/>
            </a:pPr>
            <a:r>
              <a:rPr lang="en-US" sz="1400" b="1" dirty="0"/>
              <a:t>The threat of New Entrants</a:t>
            </a:r>
            <a:r>
              <a:rPr lang="en-US" sz="1400" dirty="0"/>
              <a:t>: New entrants can add new capacity in the market and reduce the prices. They may use lower pricing by reducing extra costs and offering innovation to put pressure on the airline industry. Better Infrastructure, efficiency, and very high product quality could act as a threat to brand image and loyalty. </a:t>
            </a:r>
          </a:p>
        </p:txBody>
      </p:sp>
    </p:spTree>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8886" y="479460"/>
            <a:ext cx="51435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94905" y="296405"/>
            <a:ext cx="4759657"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46680" y="2114225"/>
            <a:ext cx="1876484"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18752" y="639595"/>
            <a:ext cx="51435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614065" y="846373"/>
            <a:ext cx="3238727"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12C8FE-858E-0176-8DCC-33D70FD8ADE6}"/>
              </a:ext>
            </a:extLst>
          </p:cNvPr>
          <p:cNvSpPr>
            <a:spLocks noGrp="1"/>
          </p:cNvSpPr>
          <p:nvPr>
            <p:ph type="title"/>
          </p:nvPr>
        </p:nvSpPr>
        <p:spPr>
          <a:xfrm>
            <a:off x="619797" y="440141"/>
            <a:ext cx="3172575" cy="2671893"/>
          </a:xfrm>
        </p:spPr>
        <p:txBody>
          <a:bodyPr anchor="b">
            <a:normAutofit/>
          </a:bodyPr>
          <a:lstStyle/>
          <a:p>
            <a:pPr algn="r"/>
            <a:r>
              <a:rPr lang="en-US" sz="3000" dirty="0">
                <a:solidFill>
                  <a:srgbClr val="FFFFFF"/>
                </a:solidFill>
              </a:rPr>
              <a:t>BUILDING THE MODEL</a:t>
            </a:r>
            <a:br>
              <a:rPr lang="en-US" sz="3000" dirty="0">
                <a:solidFill>
                  <a:srgbClr val="FFFFFF"/>
                </a:solidFill>
              </a:rPr>
            </a:br>
            <a:endParaRPr lang="en-US" sz="3000" dirty="0">
              <a:solidFill>
                <a:srgbClr val="FFFFFF"/>
              </a:solidFill>
            </a:endParaRPr>
          </a:p>
        </p:txBody>
      </p:sp>
      <p:sp>
        <p:nvSpPr>
          <p:cNvPr id="3" name="Content Placeholder 2">
            <a:extLst>
              <a:ext uri="{FF2B5EF4-FFF2-40B4-BE49-F238E27FC236}">
                <a16:creationId xmlns:a16="http://schemas.microsoft.com/office/drawing/2014/main" id="{C12CFC30-3849-74B8-ECB3-19D22079128F}"/>
              </a:ext>
            </a:extLst>
          </p:cNvPr>
          <p:cNvSpPr>
            <a:spLocks noGrp="1"/>
          </p:cNvSpPr>
          <p:nvPr>
            <p:ph idx="1"/>
          </p:nvPr>
        </p:nvSpPr>
        <p:spPr>
          <a:xfrm>
            <a:off x="4877368" y="228600"/>
            <a:ext cx="3646835" cy="4418045"/>
          </a:xfrm>
        </p:spPr>
        <p:txBody>
          <a:bodyPr anchor="ctr">
            <a:normAutofit/>
          </a:bodyPr>
          <a:lstStyle/>
          <a:p>
            <a:pPr marL="0" lvl="0" indent="0" rtl="0">
              <a:spcBef>
                <a:spcPts val="0"/>
              </a:spcBef>
              <a:spcAft>
                <a:spcPts val="0"/>
              </a:spcAft>
              <a:buNone/>
            </a:pPr>
            <a:r>
              <a:rPr lang="en-US" sz="1400" dirty="0">
                <a:ea typeface="Nunito"/>
                <a:cs typeface="Nunito"/>
                <a:sym typeface="Nunito"/>
              </a:rPr>
              <a:t>Following data transformations are done:</a:t>
            </a:r>
          </a:p>
          <a:p>
            <a:pPr marL="0" lvl="0" indent="0" rtl="0">
              <a:spcBef>
                <a:spcPts val="0"/>
              </a:spcBef>
              <a:spcAft>
                <a:spcPts val="0"/>
              </a:spcAft>
              <a:buNone/>
            </a:pPr>
            <a:endParaRPr lang="en-US" sz="1400" dirty="0">
              <a:ea typeface="Nunito"/>
              <a:cs typeface="Nunito"/>
              <a:sym typeface="Nunito"/>
            </a:endParaRPr>
          </a:p>
          <a:p>
            <a:pPr marL="457200" lvl="0" indent="-336550" rtl="0">
              <a:spcBef>
                <a:spcPts val="0"/>
              </a:spcBef>
              <a:spcAft>
                <a:spcPts val="0"/>
              </a:spcAft>
              <a:buSzPts val="1700"/>
              <a:buFont typeface="Nunito"/>
              <a:buAutoNum type="arabicPeriod"/>
            </a:pPr>
            <a:r>
              <a:rPr lang="en-US" sz="1400" dirty="0">
                <a:ea typeface="Nunito"/>
                <a:cs typeface="Nunito"/>
                <a:sym typeface="Nunito"/>
              </a:rPr>
              <a:t>Factorized the following columns Gender, </a:t>
            </a:r>
            <a:r>
              <a:rPr lang="en-US" sz="1400" dirty="0" err="1">
                <a:ea typeface="Nunito"/>
                <a:cs typeface="Nunito"/>
                <a:sym typeface="Nunito"/>
              </a:rPr>
              <a:t>customer_type</a:t>
            </a:r>
            <a:r>
              <a:rPr lang="en-US" sz="1400" dirty="0">
                <a:ea typeface="Nunito"/>
                <a:cs typeface="Nunito"/>
                <a:sym typeface="Nunito"/>
              </a:rPr>
              <a:t>, </a:t>
            </a:r>
            <a:r>
              <a:rPr lang="en-US" sz="1400" dirty="0" err="1">
                <a:ea typeface="Nunito"/>
                <a:cs typeface="Nunito"/>
                <a:sym typeface="Nunito"/>
              </a:rPr>
              <a:t>type_of_travel</a:t>
            </a:r>
            <a:r>
              <a:rPr lang="en-US" sz="1400" dirty="0">
                <a:ea typeface="Nunito"/>
                <a:cs typeface="Nunito"/>
                <a:sym typeface="Nunito"/>
              </a:rPr>
              <a:t>, </a:t>
            </a:r>
            <a:r>
              <a:rPr lang="en-US" sz="1400" dirty="0" err="1">
                <a:ea typeface="Nunito"/>
                <a:cs typeface="Nunito"/>
                <a:sym typeface="Nunito"/>
              </a:rPr>
              <a:t>customer_class</a:t>
            </a:r>
            <a:r>
              <a:rPr lang="en-US" sz="1400" dirty="0">
                <a:ea typeface="Nunito"/>
                <a:cs typeface="Nunito"/>
                <a:sym typeface="Nunito"/>
              </a:rPr>
              <a:t>, satisfaction</a:t>
            </a:r>
          </a:p>
          <a:p>
            <a:pPr marL="457200" lvl="0" indent="-336550" rtl="0">
              <a:spcBef>
                <a:spcPts val="0"/>
              </a:spcBef>
              <a:spcAft>
                <a:spcPts val="0"/>
              </a:spcAft>
              <a:buSzPts val="1700"/>
              <a:buFont typeface="Nunito"/>
              <a:buAutoNum type="arabicPeriod"/>
            </a:pPr>
            <a:endParaRPr lang="en-US" sz="1400" dirty="0">
              <a:ea typeface="Nunito"/>
              <a:cs typeface="Nunito"/>
              <a:sym typeface="Nunito"/>
            </a:endParaRPr>
          </a:p>
          <a:p>
            <a:pPr marL="457200" lvl="0" indent="-336550" rtl="0">
              <a:spcBef>
                <a:spcPts val="0"/>
              </a:spcBef>
              <a:spcAft>
                <a:spcPts val="0"/>
              </a:spcAft>
              <a:buSzPts val="1700"/>
              <a:buFont typeface="Nunito"/>
              <a:buAutoNum type="arabicPeriod"/>
            </a:pPr>
            <a:r>
              <a:rPr lang="en-US" sz="1400" dirty="0">
                <a:ea typeface="Nunito"/>
                <a:cs typeface="Nunito"/>
                <a:sym typeface="Nunito"/>
              </a:rPr>
              <a:t>There are no null values in the dataset</a:t>
            </a:r>
          </a:p>
          <a:p>
            <a:pPr marL="457200" lvl="0" indent="-336550" rtl="0">
              <a:spcBef>
                <a:spcPts val="0"/>
              </a:spcBef>
              <a:spcAft>
                <a:spcPts val="0"/>
              </a:spcAft>
              <a:buSzPts val="1700"/>
              <a:buFont typeface="Nunito"/>
              <a:buAutoNum type="arabicPeriod"/>
            </a:pPr>
            <a:endParaRPr lang="en-US" sz="1400" dirty="0">
              <a:ea typeface="Nunito"/>
              <a:cs typeface="Nunito"/>
              <a:sym typeface="Nunito"/>
            </a:endParaRPr>
          </a:p>
          <a:p>
            <a:pPr marL="457200" lvl="0" indent="-336550" rtl="0">
              <a:spcBef>
                <a:spcPts val="0"/>
              </a:spcBef>
              <a:spcAft>
                <a:spcPts val="0"/>
              </a:spcAft>
              <a:buSzPts val="1700"/>
              <a:buFont typeface="Nunito"/>
              <a:buAutoNum type="arabicPeriod"/>
            </a:pPr>
            <a:r>
              <a:rPr lang="en-US" sz="1400" dirty="0">
                <a:ea typeface="Nunito"/>
                <a:cs typeface="Nunito"/>
                <a:sym typeface="Nunito"/>
              </a:rPr>
              <a:t>Removed the first column which was just the Id’s</a:t>
            </a:r>
          </a:p>
          <a:p>
            <a:pPr marL="457200" lvl="0" indent="-336550" rtl="0">
              <a:spcBef>
                <a:spcPts val="0"/>
              </a:spcBef>
              <a:spcAft>
                <a:spcPts val="0"/>
              </a:spcAft>
              <a:buSzPts val="1700"/>
              <a:buFont typeface="Nunito"/>
              <a:buAutoNum type="arabicPeriod"/>
            </a:pPr>
            <a:endParaRPr lang="en-US" sz="1400" dirty="0">
              <a:ea typeface="Nunito"/>
              <a:cs typeface="Nunito"/>
              <a:sym typeface="Nunito"/>
            </a:endParaRPr>
          </a:p>
          <a:p>
            <a:pPr marL="457200" lvl="0" indent="-336550" rtl="0">
              <a:spcBef>
                <a:spcPts val="0"/>
              </a:spcBef>
              <a:spcAft>
                <a:spcPts val="0"/>
              </a:spcAft>
              <a:buSzPts val="1700"/>
              <a:buFont typeface="Nunito"/>
              <a:buAutoNum type="arabicPeriod"/>
            </a:pPr>
            <a:r>
              <a:rPr lang="en-US" sz="1400" dirty="0">
                <a:ea typeface="Nunito"/>
                <a:cs typeface="Nunito"/>
                <a:sym typeface="Nunito"/>
              </a:rPr>
              <a:t>Split the Data into 60 - 40 Train and validation set</a:t>
            </a:r>
          </a:p>
          <a:p>
            <a:pPr marL="457200" lvl="0" indent="-336550" rtl="0">
              <a:spcBef>
                <a:spcPts val="0"/>
              </a:spcBef>
              <a:spcAft>
                <a:spcPts val="0"/>
              </a:spcAft>
              <a:buSzPts val="1700"/>
              <a:buFont typeface="Nunito"/>
              <a:buAutoNum type="arabicPeriod"/>
            </a:pPr>
            <a:endParaRPr lang="en-US" sz="1400" dirty="0">
              <a:ea typeface="Nunito"/>
              <a:cs typeface="Nunito"/>
              <a:sym typeface="Nunito"/>
            </a:endParaRPr>
          </a:p>
          <a:p>
            <a:pPr marL="457200" lvl="0" indent="-336550" rtl="0">
              <a:spcBef>
                <a:spcPts val="0"/>
              </a:spcBef>
              <a:spcAft>
                <a:spcPts val="0"/>
              </a:spcAft>
              <a:buSzPts val="1700"/>
              <a:buFont typeface="Nunito"/>
              <a:buAutoNum type="arabicPeriod"/>
            </a:pPr>
            <a:r>
              <a:rPr lang="en-US" sz="1400" dirty="0">
                <a:ea typeface="Nunito"/>
                <a:cs typeface="Nunito"/>
                <a:sym typeface="Nunito"/>
              </a:rPr>
              <a:t>Scaling of dataset not required for the dataset</a:t>
            </a:r>
          </a:p>
          <a:p>
            <a:pPr marL="120650" lvl="0" indent="0" rtl="0">
              <a:spcBef>
                <a:spcPts val="0"/>
              </a:spcBef>
              <a:spcAft>
                <a:spcPts val="0"/>
              </a:spcAft>
              <a:buSzPts val="1700"/>
              <a:buNone/>
            </a:pPr>
            <a:endParaRPr lang="en-US" sz="1400" dirty="0">
              <a:ea typeface="Nunito"/>
              <a:cs typeface="Nunito"/>
              <a:sym typeface="Nunito"/>
            </a:endParaRPr>
          </a:p>
          <a:p>
            <a:pPr marL="0" lvl="0" indent="0" rtl="0">
              <a:spcBef>
                <a:spcPts val="1200"/>
              </a:spcBef>
              <a:spcAft>
                <a:spcPts val="1200"/>
              </a:spcAft>
              <a:buNone/>
            </a:pPr>
            <a:r>
              <a:rPr lang="en-US" sz="1400" dirty="0">
                <a:ea typeface="Nunito"/>
                <a:cs typeface="Nunito"/>
                <a:sym typeface="Nunito"/>
              </a:rPr>
              <a:t>After all the Data pre-processing we split the data into 60% - 40% train and validation sets and used these sets to train multiple models</a:t>
            </a:r>
          </a:p>
          <a:p>
            <a:endParaRPr lang="en-US" sz="1400" dirty="0"/>
          </a:p>
        </p:txBody>
      </p:sp>
    </p:spTree>
    <p:extLst>
      <p:ext uri="{BB962C8B-B14F-4D97-AF65-F5344CB8AC3E}">
        <p14:creationId xmlns:p14="http://schemas.microsoft.com/office/powerpoint/2010/main" val="1077575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8DD2BB-0976-8D2C-3D5A-8CA97465014C}"/>
              </a:ext>
            </a:extLst>
          </p:cNvPr>
          <p:cNvSpPr/>
          <p:nvPr/>
        </p:nvSpPr>
        <p:spPr>
          <a:xfrm>
            <a:off x="3756604" y="-13188"/>
            <a:ext cx="5372569" cy="75908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nSpc>
                <a:spcPct val="90000"/>
              </a:lnSpc>
              <a:spcBef>
                <a:spcPct val="0"/>
              </a:spcBef>
              <a:spcAft>
                <a:spcPts val="600"/>
              </a:spcAft>
            </a:pPr>
            <a:r>
              <a:rPr lang="en-US" sz="3300" b="1" kern="1200" dirty="0">
                <a:solidFill>
                  <a:schemeClr val="bg1"/>
                </a:solidFill>
                <a:latin typeface="+mj-lt"/>
                <a:ea typeface="+mj-ea"/>
                <a:cs typeface="+mj-cs"/>
              </a:rPr>
              <a:t>DECISION TREE</a:t>
            </a:r>
          </a:p>
        </p:txBody>
      </p:sp>
      <p:grpSp>
        <p:nvGrpSpPr>
          <p:cNvPr id="29" name="Group 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1" name="Picture 10" descr="Diagram&#10;&#10;Description automatically generated">
            <a:extLst>
              <a:ext uri="{FF2B5EF4-FFF2-40B4-BE49-F238E27FC236}">
                <a16:creationId xmlns:a16="http://schemas.microsoft.com/office/drawing/2014/main" id="{46863247-3EE0-D6C0-B067-090781B7FFFD}"/>
              </a:ext>
            </a:extLst>
          </p:cNvPr>
          <p:cNvPicPr>
            <a:picLocks noChangeAspect="1"/>
          </p:cNvPicPr>
          <p:nvPr/>
        </p:nvPicPr>
        <p:blipFill>
          <a:blip r:embed="rId2"/>
          <a:stretch>
            <a:fillRect/>
          </a:stretch>
        </p:blipFill>
        <p:spPr>
          <a:xfrm>
            <a:off x="1836700" y="845258"/>
            <a:ext cx="7316155" cy="4298241"/>
          </a:xfrm>
          <a:prstGeom prst="rect">
            <a:avLst/>
          </a:prstGeom>
        </p:spPr>
      </p:pic>
    </p:spTree>
    <p:extLst>
      <p:ext uri="{BB962C8B-B14F-4D97-AF65-F5344CB8AC3E}">
        <p14:creationId xmlns:p14="http://schemas.microsoft.com/office/powerpoint/2010/main" val="4182556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69"/>
            <a:ext cx="9143999" cy="118196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26"/>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4" y="-3980833"/>
            <a:ext cx="1182335"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739"/>
            <a:ext cx="3227567" cy="1181596"/>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C4549-F09E-C274-E061-F35B617BF5C1}"/>
              </a:ext>
            </a:extLst>
          </p:cNvPr>
          <p:cNvSpPr>
            <a:spLocks noGrp="1"/>
          </p:cNvSpPr>
          <p:nvPr>
            <p:ph type="title"/>
          </p:nvPr>
        </p:nvSpPr>
        <p:spPr>
          <a:xfrm>
            <a:off x="672567" y="264870"/>
            <a:ext cx="7970629" cy="673935"/>
          </a:xfrm>
        </p:spPr>
        <p:txBody>
          <a:bodyPr vert="horz" lIns="91440" tIns="45720" rIns="91440" bIns="45720" rtlCol="0" anchor="ctr">
            <a:normAutofit fontScale="90000"/>
          </a:bodyPr>
          <a:lstStyle/>
          <a:p>
            <a:pPr defTabSz="914400"/>
            <a:r>
              <a:rPr lang="en-US" sz="3000" b="1" dirty="0">
                <a:solidFill>
                  <a:srgbClr val="FFFFFF"/>
                </a:solidFill>
              </a:rPr>
              <a:t>Summary Statistics &amp; Confusion Matrix: Decision Tree</a:t>
            </a:r>
          </a:p>
        </p:txBody>
      </p:sp>
      <p:pic>
        <p:nvPicPr>
          <p:cNvPr id="4" name="Content Placeholder 3" descr="Text&#10;&#10;Description automatically generated">
            <a:extLst>
              <a:ext uri="{FF2B5EF4-FFF2-40B4-BE49-F238E27FC236}">
                <a16:creationId xmlns:a16="http://schemas.microsoft.com/office/drawing/2014/main" id="{2F542CD9-E0C1-D81A-20B6-A9965F5CD893}"/>
              </a:ext>
            </a:extLst>
          </p:cNvPr>
          <p:cNvPicPr>
            <a:picLocks noGrp="1" noChangeAspect="1"/>
          </p:cNvPicPr>
          <p:nvPr>
            <p:ph idx="1"/>
          </p:nvPr>
        </p:nvPicPr>
        <p:blipFill rotWithShape="1">
          <a:blip r:embed="rId2"/>
          <a:srcRect b="1225"/>
          <a:stretch/>
        </p:blipFill>
        <p:spPr>
          <a:xfrm>
            <a:off x="158494" y="1734116"/>
            <a:ext cx="4413506" cy="2572070"/>
          </a:xfrm>
          <a:prstGeom prst="rect">
            <a:avLst/>
          </a:prstGeom>
        </p:spPr>
      </p:pic>
      <p:pic>
        <p:nvPicPr>
          <p:cNvPr id="5" name="Picture 4" descr="Table&#10;&#10;Description automatically generated">
            <a:extLst>
              <a:ext uri="{FF2B5EF4-FFF2-40B4-BE49-F238E27FC236}">
                <a16:creationId xmlns:a16="http://schemas.microsoft.com/office/drawing/2014/main" id="{B9AD0D4B-FEB9-94E3-C9EA-74BA21059BEA}"/>
              </a:ext>
            </a:extLst>
          </p:cNvPr>
          <p:cNvPicPr>
            <a:picLocks noChangeAspect="1"/>
          </p:cNvPicPr>
          <p:nvPr/>
        </p:nvPicPr>
        <p:blipFill>
          <a:blip r:embed="rId3"/>
          <a:stretch>
            <a:fillRect/>
          </a:stretch>
        </p:blipFill>
        <p:spPr>
          <a:xfrm>
            <a:off x="5173541" y="1385070"/>
            <a:ext cx="3555787" cy="3493560"/>
          </a:xfrm>
          <a:prstGeom prst="rect">
            <a:avLst/>
          </a:prstGeom>
        </p:spPr>
      </p:pic>
    </p:spTree>
    <p:extLst>
      <p:ext uri="{BB962C8B-B14F-4D97-AF65-F5344CB8AC3E}">
        <p14:creationId xmlns:p14="http://schemas.microsoft.com/office/powerpoint/2010/main" val="2103493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69"/>
            <a:ext cx="9143999" cy="118196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26"/>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4" y="-3980833"/>
            <a:ext cx="1182335"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739"/>
            <a:ext cx="3227567" cy="1181596"/>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C4549-F09E-C274-E061-F35B617BF5C1}"/>
              </a:ext>
            </a:extLst>
          </p:cNvPr>
          <p:cNvSpPr>
            <a:spLocks noGrp="1"/>
          </p:cNvSpPr>
          <p:nvPr>
            <p:ph type="title"/>
          </p:nvPr>
        </p:nvSpPr>
        <p:spPr>
          <a:xfrm>
            <a:off x="439922" y="254199"/>
            <a:ext cx="5656717" cy="716398"/>
          </a:xfrm>
        </p:spPr>
        <p:txBody>
          <a:bodyPr vert="horz" lIns="91440" tIns="45720" rIns="91440" bIns="45720" rtlCol="0" anchor="ctr">
            <a:normAutofit/>
          </a:bodyPr>
          <a:lstStyle/>
          <a:p>
            <a:pPr defTabSz="914400"/>
            <a:r>
              <a:rPr lang="en-US" sz="3000" b="1" dirty="0">
                <a:solidFill>
                  <a:srgbClr val="FFFFFF"/>
                </a:solidFill>
              </a:rPr>
              <a:t>Confusion Matrix: Random Forest</a:t>
            </a:r>
          </a:p>
        </p:txBody>
      </p:sp>
      <p:pic>
        <p:nvPicPr>
          <p:cNvPr id="17" name="Content Placeholder 3" descr="Table&#10;&#10;Description automatically generated">
            <a:extLst>
              <a:ext uri="{FF2B5EF4-FFF2-40B4-BE49-F238E27FC236}">
                <a16:creationId xmlns:a16="http://schemas.microsoft.com/office/drawing/2014/main" id="{A724E817-9957-4CC8-4566-5BC07147B49F}"/>
              </a:ext>
            </a:extLst>
          </p:cNvPr>
          <p:cNvPicPr>
            <a:picLocks noGrp="1" noChangeAspect="1"/>
          </p:cNvPicPr>
          <p:nvPr>
            <p:ph idx="1"/>
          </p:nvPr>
        </p:nvPicPr>
        <p:blipFill>
          <a:blip r:embed="rId2"/>
          <a:stretch>
            <a:fillRect/>
          </a:stretch>
        </p:blipFill>
        <p:spPr>
          <a:xfrm>
            <a:off x="-2" y="1530026"/>
            <a:ext cx="4852824" cy="3265782"/>
          </a:xfrm>
          <a:prstGeom prst="rect">
            <a:avLst/>
          </a:prstGeom>
        </p:spPr>
      </p:pic>
      <p:pic>
        <p:nvPicPr>
          <p:cNvPr id="20" name="Picture 19" descr="Table&#10;&#10;Description automatically generated">
            <a:extLst>
              <a:ext uri="{FF2B5EF4-FFF2-40B4-BE49-F238E27FC236}">
                <a16:creationId xmlns:a16="http://schemas.microsoft.com/office/drawing/2014/main" id="{A6F37C4F-113A-8C9A-BC07-556A48FB5832}"/>
              </a:ext>
            </a:extLst>
          </p:cNvPr>
          <p:cNvPicPr>
            <a:picLocks noChangeAspect="1"/>
          </p:cNvPicPr>
          <p:nvPr/>
        </p:nvPicPr>
        <p:blipFill rotWithShape="1">
          <a:blip r:embed="rId3"/>
          <a:srcRect r="11046"/>
          <a:stretch/>
        </p:blipFill>
        <p:spPr>
          <a:xfrm>
            <a:off x="5358389" y="1318289"/>
            <a:ext cx="3626122" cy="3689256"/>
          </a:xfrm>
          <a:prstGeom prst="rect">
            <a:avLst/>
          </a:prstGeom>
        </p:spPr>
      </p:pic>
    </p:spTree>
    <p:extLst>
      <p:ext uri="{BB962C8B-B14F-4D97-AF65-F5344CB8AC3E}">
        <p14:creationId xmlns:p14="http://schemas.microsoft.com/office/powerpoint/2010/main" val="3468731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369"/>
            <a:ext cx="9143999" cy="1181966"/>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26"/>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4" y="-3980833"/>
            <a:ext cx="1182335"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739"/>
            <a:ext cx="3227567" cy="1181596"/>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6C4549-F09E-C274-E061-F35B617BF5C1}"/>
              </a:ext>
            </a:extLst>
          </p:cNvPr>
          <p:cNvSpPr>
            <a:spLocks noGrp="1"/>
          </p:cNvSpPr>
          <p:nvPr>
            <p:ph type="title"/>
          </p:nvPr>
        </p:nvSpPr>
        <p:spPr>
          <a:xfrm>
            <a:off x="524785" y="264870"/>
            <a:ext cx="8523522" cy="673935"/>
          </a:xfrm>
        </p:spPr>
        <p:txBody>
          <a:bodyPr vert="horz" lIns="91440" tIns="45720" rIns="91440" bIns="45720" rtlCol="0" anchor="ctr">
            <a:normAutofit fontScale="90000"/>
          </a:bodyPr>
          <a:lstStyle/>
          <a:p>
            <a:pPr defTabSz="914400"/>
            <a:r>
              <a:rPr lang="en-US" sz="3000" b="1" dirty="0">
                <a:solidFill>
                  <a:srgbClr val="FFFFFF"/>
                </a:solidFill>
              </a:rPr>
              <a:t>Summary Statistics &amp; Confusion Matrix: Logistic Regression</a:t>
            </a:r>
          </a:p>
        </p:txBody>
      </p:sp>
      <p:pic>
        <p:nvPicPr>
          <p:cNvPr id="19" name="Picture 18" descr="Table&#10;&#10;Description automatically generated">
            <a:extLst>
              <a:ext uri="{FF2B5EF4-FFF2-40B4-BE49-F238E27FC236}">
                <a16:creationId xmlns:a16="http://schemas.microsoft.com/office/drawing/2014/main" id="{7BCD5B81-BE7D-BC9B-E689-F1A39C1FA95F}"/>
              </a:ext>
            </a:extLst>
          </p:cNvPr>
          <p:cNvPicPr>
            <a:picLocks noChangeAspect="1"/>
          </p:cNvPicPr>
          <p:nvPr/>
        </p:nvPicPr>
        <p:blipFill>
          <a:blip r:embed="rId2"/>
          <a:stretch>
            <a:fillRect/>
          </a:stretch>
        </p:blipFill>
        <p:spPr>
          <a:xfrm>
            <a:off x="101658" y="1341997"/>
            <a:ext cx="5059849" cy="3623407"/>
          </a:xfrm>
          <a:prstGeom prst="rect">
            <a:avLst/>
          </a:prstGeom>
        </p:spPr>
      </p:pic>
      <p:pic>
        <p:nvPicPr>
          <p:cNvPr id="21" name="Picture 20" descr="A screenshot of a computer&#10;&#10;Description automatically generated with medium confidence">
            <a:extLst>
              <a:ext uri="{FF2B5EF4-FFF2-40B4-BE49-F238E27FC236}">
                <a16:creationId xmlns:a16="http://schemas.microsoft.com/office/drawing/2014/main" id="{A5AEA4EA-A4A2-3F71-C675-7519470B22DE}"/>
              </a:ext>
            </a:extLst>
          </p:cNvPr>
          <p:cNvPicPr>
            <a:picLocks noChangeAspect="1"/>
          </p:cNvPicPr>
          <p:nvPr/>
        </p:nvPicPr>
        <p:blipFill>
          <a:blip r:embed="rId3"/>
          <a:stretch>
            <a:fillRect/>
          </a:stretch>
        </p:blipFill>
        <p:spPr>
          <a:xfrm>
            <a:off x="5843260" y="1315931"/>
            <a:ext cx="3047358" cy="3675537"/>
          </a:xfrm>
          <a:prstGeom prst="rect">
            <a:avLst/>
          </a:prstGeom>
        </p:spPr>
      </p:pic>
    </p:spTree>
    <p:extLst>
      <p:ext uri="{BB962C8B-B14F-4D97-AF65-F5344CB8AC3E}">
        <p14:creationId xmlns:p14="http://schemas.microsoft.com/office/powerpoint/2010/main" val="1504972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A6B2FA-9FD5-356D-D6EC-12E2143DEC36}"/>
              </a:ext>
            </a:extLst>
          </p:cNvPr>
          <p:cNvSpPr>
            <a:spLocks noGrp="1"/>
          </p:cNvSpPr>
          <p:nvPr>
            <p:ph type="title"/>
          </p:nvPr>
        </p:nvSpPr>
        <p:spPr>
          <a:xfrm>
            <a:off x="1028697" y="261648"/>
            <a:ext cx="7533018" cy="658297"/>
          </a:xfrm>
        </p:spPr>
        <p:txBody>
          <a:bodyPr anchor="ctr">
            <a:normAutofit/>
          </a:bodyPr>
          <a:lstStyle/>
          <a:p>
            <a:r>
              <a:rPr lang="en-US" sz="3000" b="1" dirty="0">
                <a:solidFill>
                  <a:srgbClr val="FFFFFF"/>
                </a:solidFill>
              </a:rPr>
              <a:t>ACCURACY RATE AS PER CONFUSION MATRIX</a:t>
            </a:r>
          </a:p>
        </p:txBody>
      </p:sp>
      <p:graphicFrame>
        <p:nvGraphicFramePr>
          <p:cNvPr id="4" name="Table 4">
            <a:extLst>
              <a:ext uri="{FF2B5EF4-FFF2-40B4-BE49-F238E27FC236}">
                <a16:creationId xmlns:a16="http://schemas.microsoft.com/office/drawing/2014/main" id="{84A9B644-D94E-3FED-4C2B-1BFF663CD89E}"/>
              </a:ext>
            </a:extLst>
          </p:cNvPr>
          <p:cNvGraphicFramePr>
            <a:graphicFrameLocks noGrp="1"/>
          </p:cNvGraphicFramePr>
          <p:nvPr>
            <p:ph idx="1"/>
            <p:extLst>
              <p:ext uri="{D42A27DB-BD31-4B8C-83A1-F6EECF244321}">
                <p14:modId xmlns:p14="http://schemas.microsoft.com/office/powerpoint/2010/main" val="1576145436"/>
              </p:ext>
            </p:extLst>
          </p:nvPr>
        </p:nvGraphicFramePr>
        <p:xfrm>
          <a:off x="483042" y="2120184"/>
          <a:ext cx="8195874" cy="2073104"/>
        </p:xfrm>
        <a:graphic>
          <a:graphicData uri="http://schemas.openxmlformats.org/drawingml/2006/table">
            <a:tbl>
              <a:tblPr firstRow="1" bandRow="1">
                <a:tableStyleId>{369E47CC-AA5D-4400-9F39-8FC79D9E12D3}</a:tableStyleId>
              </a:tblPr>
              <a:tblGrid>
                <a:gridCol w="1383907">
                  <a:extLst>
                    <a:ext uri="{9D8B030D-6E8A-4147-A177-3AD203B41FA5}">
                      <a16:colId xmlns:a16="http://schemas.microsoft.com/office/drawing/2014/main" val="4177947110"/>
                    </a:ext>
                  </a:extLst>
                </a:gridCol>
                <a:gridCol w="1228413">
                  <a:extLst>
                    <a:ext uri="{9D8B030D-6E8A-4147-A177-3AD203B41FA5}">
                      <a16:colId xmlns:a16="http://schemas.microsoft.com/office/drawing/2014/main" val="515825310"/>
                    </a:ext>
                  </a:extLst>
                </a:gridCol>
                <a:gridCol w="1045945">
                  <a:extLst>
                    <a:ext uri="{9D8B030D-6E8A-4147-A177-3AD203B41FA5}">
                      <a16:colId xmlns:a16="http://schemas.microsoft.com/office/drawing/2014/main" val="1996051219"/>
                    </a:ext>
                  </a:extLst>
                </a:gridCol>
                <a:gridCol w="1045945">
                  <a:extLst>
                    <a:ext uri="{9D8B030D-6E8A-4147-A177-3AD203B41FA5}">
                      <a16:colId xmlns:a16="http://schemas.microsoft.com/office/drawing/2014/main" val="4287556898"/>
                    </a:ext>
                  </a:extLst>
                </a:gridCol>
                <a:gridCol w="1128452">
                  <a:extLst>
                    <a:ext uri="{9D8B030D-6E8A-4147-A177-3AD203B41FA5}">
                      <a16:colId xmlns:a16="http://schemas.microsoft.com/office/drawing/2014/main" val="812613046"/>
                    </a:ext>
                  </a:extLst>
                </a:gridCol>
                <a:gridCol w="1128452">
                  <a:extLst>
                    <a:ext uri="{9D8B030D-6E8A-4147-A177-3AD203B41FA5}">
                      <a16:colId xmlns:a16="http://schemas.microsoft.com/office/drawing/2014/main" val="2300384546"/>
                    </a:ext>
                  </a:extLst>
                </a:gridCol>
                <a:gridCol w="1234760">
                  <a:extLst>
                    <a:ext uri="{9D8B030D-6E8A-4147-A177-3AD203B41FA5}">
                      <a16:colId xmlns:a16="http://schemas.microsoft.com/office/drawing/2014/main" val="2197614796"/>
                    </a:ext>
                  </a:extLst>
                </a:gridCol>
              </a:tblGrid>
              <a:tr h="518276">
                <a:tc>
                  <a:txBody>
                    <a:bodyPr/>
                    <a:lstStyle/>
                    <a:p>
                      <a:pPr algn="ctr"/>
                      <a:r>
                        <a:rPr lang="en-US" sz="1300" b="1" dirty="0">
                          <a:solidFill>
                            <a:schemeClr val="bg1"/>
                          </a:solidFill>
                        </a:rPr>
                        <a:t>MODEL</a:t>
                      </a:r>
                    </a:p>
                  </a:txBody>
                  <a:tcPr marL="85685" marR="85685" marT="42843" marB="42843" anchor="ctr">
                    <a:solidFill>
                      <a:schemeClr val="tx2">
                        <a:lumMod val="75000"/>
                      </a:schemeClr>
                    </a:solidFill>
                  </a:tcPr>
                </a:tc>
                <a:tc>
                  <a:txBody>
                    <a:bodyPr/>
                    <a:lstStyle/>
                    <a:p>
                      <a:pPr algn="ctr"/>
                      <a:r>
                        <a:rPr lang="en-US" sz="1300" b="1" u="sng" dirty="0">
                          <a:solidFill>
                            <a:schemeClr val="bg1"/>
                          </a:solidFill>
                        </a:rPr>
                        <a:t>ACCURACY</a:t>
                      </a:r>
                    </a:p>
                  </a:txBody>
                  <a:tcPr marL="85685" marR="85685" marT="42843" marB="42843" anchor="ctr">
                    <a:solidFill>
                      <a:schemeClr val="tx2">
                        <a:lumMod val="75000"/>
                      </a:schemeClr>
                    </a:solidFill>
                  </a:tcPr>
                </a:tc>
                <a:tc>
                  <a:txBody>
                    <a:bodyPr/>
                    <a:lstStyle/>
                    <a:p>
                      <a:pPr algn="ctr"/>
                      <a:r>
                        <a:rPr lang="en-US" sz="1300" b="1">
                          <a:solidFill>
                            <a:schemeClr val="bg1"/>
                          </a:solidFill>
                        </a:rPr>
                        <a:t>TRUE POSITIVE</a:t>
                      </a:r>
                    </a:p>
                  </a:txBody>
                  <a:tcPr marL="85685" marR="85685" marT="42843" marB="42843" anchor="ctr">
                    <a:solidFill>
                      <a:schemeClr val="tx2">
                        <a:lumMod val="75000"/>
                      </a:schemeClr>
                    </a:solidFill>
                  </a:tcPr>
                </a:tc>
                <a:tc>
                  <a:txBody>
                    <a:bodyPr/>
                    <a:lstStyle/>
                    <a:p>
                      <a:pPr algn="ctr"/>
                      <a:r>
                        <a:rPr lang="en-US" sz="1300" b="1" dirty="0">
                          <a:solidFill>
                            <a:schemeClr val="bg1"/>
                          </a:solidFill>
                        </a:rPr>
                        <a:t>FALSE POSITIVE</a:t>
                      </a:r>
                    </a:p>
                  </a:txBody>
                  <a:tcPr marL="85685" marR="85685" marT="42843" marB="42843" anchor="ctr">
                    <a:solidFill>
                      <a:schemeClr val="tx2">
                        <a:lumMod val="75000"/>
                      </a:schemeClr>
                    </a:solidFill>
                  </a:tcPr>
                </a:tc>
                <a:tc>
                  <a:txBody>
                    <a:bodyPr/>
                    <a:lstStyle/>
                    <a:p>
                      <a:pPr algn="ctr"/>
                      <a:r>
                        <a:rPr lang="en-US" sz="1300" b="1" dirty="0">
                          <a:solidFill>
                            <a:schemeClr val="bg1"/>
                          </a:solidFill>
                        </a:rPr>
                        <a:t>TRUE NEGATIVE</a:t>
                      </a:r>
                    </a:p>
                  </a:txBody>
                  <a:tcPr marL="85685" marR="85685" marT="42843" marB="42843" anchor="ctr">
                    <a:solidFill>
                      <a:schemeClr val="tx2">
                        <a:lumMod val="75000"/>
                      </a:schemeClr>
                    </a:solidFill>
                  </a:tcPr>
                </a:tc>
                <a:tc>
                  <a:txBody>
                    <a:bodyPr/>
                    <a:lstStyle/>
                    <a:p>
                      <a:pPr algn="ctr"/>
                      <a:r>
                        <a:rPr lang="en-US" sz="1300" b="1" dirty="0">
                          <a:solidFill>
                            <a:schemeClr val="bg1"/>
                          </a:solidFill>
                        </a:rPr>
                        <a:t>FALSE NEGATIVE</a:t>
                      </a:r>
                    </a:p>
                  </a:txBody>
                  <a:tcPr marL="85685" marR="85685" marT="42843" marB="42843" anchor="ctr">
                    <a:solidFill>
                      <a:schemeClr val="tx2">
                        <a:lumMod val="75000"/>
                      </a:schemeClr>
                    </a:solidFill>
                  </a:tcPr>
                </a:tc>
                <a:tc>
                  <a:txBody>
                    <a:bodyPr/>
                    <a:lstStyle/>
                    <a:p>
                      <a:pPr algn="ctr"/>
                      <a:r>
                        <a:rPr lang="en-US" sz="1300" b="1" dirty="0">
                          <a:solidFill>
                            <a:schemeClr val="bg1"/>
                          </a:solidFill>
                        </a:rPr>
                        <a:t>POSITIVE CLASS</a:t>
                      </a:r>
                    </a:p>
                  </a:txBody>
                  <a:tcPr marL="85685" marR="85685" marT="42843" marB="42843" anchor="ctr">
                    <a:solidFill>
                      <a:schemeClr val="tx2">
                        <a:lumMod val="75000"/>
                      </a:schemeClr>
                    </a:solidFill>
                  </a:tcPr>
                </a:tc>
                <a:extLst>
                  <a:ext uri="{0D108BD9-81ED-4DB2-BD59-A6C34878D82A}">
                    <a16:rowId xmlns:a16="http://schemas.microsoft.com/office/drawing/2014/main" val="833170722"/>
                  </a:ext>
                </a:extLst>
              </a:tr>
              <a:tr h="518276">
                <a:tc>
                  <a:txBody>
                    <a:bodyPr/>
                    <a:lstStyle/>
                    <a:p>
                      <a:r>
                        <a:rPr lang="en-US" sz="1300" b="1" dirty="0"/>
                        <a:t>DECISION TREES</a:t>
                      </a:r>
                    </a:p>
                  </a:txBody>
                  <a:tcPr marL="85685" marR="85685" marT="42843" marB="42843" anchor="ctr">
                    <a:solidFill>
                      <a:schemeClr val="accent5">
                        <a:lumMod val="20000"/>
                        <a:lumOff val="80000"/>
                      </a:schemeClr>
                    </a:solidFill>
                  </a:tcPr>
                </a:tc>
                <a:tc>
                  <a:txBody>
                    <a:bodyPr/>
                    <a:lstStyle/>
                    <a:p>
                      <a:r>
                        <a:rPr lang="en-US" sz="1300" b="1" dirty="0"/>
                        <a:t>78.94%</a:t>
                      </a:r>
                    </a:p>
                  </a:txBody>
                  <a:tcPr marL="85685" marR="85685" marT="42843" marB="42843" anchor="ctr">
                    <a:solidFill>
                      <a:schemeClr val="accent5">
                        <a:lumMod val="20000"/>
                        <a:lumOff val="80000"/>
                      </a:schemeClr>
                    </a:solidFill>
                  </a:tcPr>
                </a:tc>
                <a:tc>
                  <a:txBody>
                    <a:bodyPr/>
                    <a:lstStyle/>
                    <a:p>
                      <a:r>
                        <a:rPr lang="en-US" sz="1300" b="1"/>
                        <a:t>4930</a:t>
                      </a:r>
                    </a:p>
                  </a:txBody>
                  <a:tcPr marL="85685" marR="85685" marT="42843" marB="42843" anchor="ctr">
                    <a:solidFill>
                      <a:schemeClr val="accent5">
                        <a:lumMod val="20000"/>
                        <a:lumOff val="80000"/>
                      </a:schemeClr>
                    </a:solidFill>
                  </a:tcPr>
                </a:tc>
                <a:tc>
                  <a:txBody>
                    <a:bodyPr/>
                    <a:lstStyle/>
                    <a:p>
                      <a:r>
                        <a:rPr lang="en-US" sz="1300" b="1"/>
                        <a:t>912</a:t>
                      </a:r>
                    </a:p>
                  </a:txBody>
                  <a:tcPr marL="85685" marR="85685" marT="42843" marB="42843" anchor="ctr">
                    <a:solidFill>
                      <a:schemeClr val="accent5">
                        <a:lumMod val="20000"/>
                        <a:lumOff val="80000"/>
                      </a:schemeClr>
                    </a:solidFill>
                  </a:tcPr>
                </a:tc>
                <a:tc>
                  <a:txBody>
                    <a:bodyPr/>
                    <a:lstStyle/>
                    <a:p>
                      <a:r>
                        <a:rPr lang="en-US" sz="1300" b="1" dirty="0"/>
                        <a:t>3273</a:t>
                      </a:r>
                    </a:p>
                  </a:txBody>
                  <a:tcPr marL="85685" marR="85685" marT="42843" marB="42843" anchor="ctr">
                    <a:solidFill>
                      <a:schemeClr val="accent5">
                        <a:lumMod val="20000"/>
                        <a:lumOff val="8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00" b="1" dirty="0"/>
                        <a:t>1276</a:t>
                      </a:r>
                    </a:p>
                  </a:txBody>
                  <a:tcPr marL="85685" marR="85685" marT="42843" marB="42843" anchor="ctr">
                    <a:solidFill>
                      <a:schemeClr val="accent5">
                        <a:lumMod val="20000"/>
                        <a:lumOff val="80000"/>
                      </a:schemeClr>
                    </a:solidFill>
                  </a:tcPr>
                </a:tc>
                <a:tc>
                  <a:txBody>
                    <a:bodyPr/>
                    <a:lstStyle/>
                    <a:p>
                      <a:r>
                        <a:rPr lang="en-US" sz="1100" b="1" dirty="0"/>
                        <a:t>DISSATISFIED</a:t>
                      </a:r>
                    </a:p>
                  </a:txBody>
                  <a:tcPr marL="85685" marR="85685" marT="42843" marB="42843" anchor="ctr">
                    <a:solidFill>
                      <a:schemeClr val="accent5">
                        <a:lumMod val="20000"/>
                        <a:lumOff val="80000"/>
                      </a:schemeClr>
                    </a:solidFill>
                  </a:tcPr>
                </a:tc>
                <a:extLst>
                  <a:ext uri="{0D108BD9-81ED-4DB2-BD59-A6C34878D82A}">
                    <a16:rowId xmlns:a16="http://schemas.microsoft.com/office/drawing/2014/main" val="587827704"/>
                  </a:ext>
                </a:extLst>
              </a:tr>
              <a:tr h="518276">
                <a:tc>
                  <a:txBody>
                    <a:bodyPr/>
                    <a:lstStyle/>
                    <a:p>
                      <a:r>
                        <a:rPr lang="en-US" sz="1300" b="1"/>
                        <a:t>RANDOM FORESTS</a:t>
                      </a:r>
                    </a:p>
                  </a:txBody>
                  <a:tcPr marL="85685" marR="85685" marT="42843" marB="42843" anchor="ctr"/>
                </a:tc>
                <a:tc>
                  <a:txBody>
                    <a:bodyPr/>
                    <a:lstStyle/>
                    <a:p>
                      <a:r>
                        <a:rPr lang="en-US" sz="1300"/>
                        <a:t>77.87%</a:t>
                      </a:r>
                    </a:p>
                  </a:txBody>
                  <a:tcPr marL="85685" marR="85685" marT="42843" marB="42843" anchor="ctr"/>
                </a:tc>
                <a:tc>
                  <a:txBody>
                    <a:bodyPr/>
                    <a:lstStyle/>
                    <a:p>
                      <a:r>
                        <a:rPr lang="en-US" sz="1300"/>
                        <a:t>4944</a:t>
                      </a:r>
                    </a:p>
                  </a:txBody>
                  <a:tcPr marL="85685" marR="85685" marT="42843" marB="42843" anchor="ctr"/>
                </a:tc>
                <a:tc>
                  <a:txBody>
                    <a:bodyPr/>
                    <a:lstStyle/>
                    <a:p>
                      <a:r>
                        <a:rPr lang="en-US" sz="1300"/>
                        <a:t>898</a:t>
                      </a:r>
                    </a:p>
                  </a:txBody>
                  <a:tcPr marL="85685" marR="85685" marT="42843" marB="42843" anchor="ctr"/>
                </a:tc>
                <a:tc>
                  <a:txBody>
                    <a:bodyPr/>
                    <a:lstStyle/>
                    <a:p>
                      <a:r>
                        <a:rPr lang="en-US" sz="1300"/>
                        <a:t>3147</a:t>
                      </a:r>
                    </a:p>
                  </a:txBody>
                  <a:tcPr marL="85685" marR="85685" marT="42843" marB="42843" anchor="ctr"/>
                </a:tc>
                <a:tc>
                  <a:txBody>
                    <a:bodyPr/>
                    <a:lstStyle/>
                    <a:p>
                      <a:r>
                        <a:rPr lang="en-US" sz="1300"/>
                        <a:t>1402</a:t>
                      </a:r>
                    </a:p>
                  </a:txBody>
                  <a:tcPr marL="85685" marR="85685" marT="42843" marB="42843"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a:t>DISSATISFIED</a:t>
                      </a:r>
                    </a:p>
                    <a:p>
                      <a:endParaRPr lang="en-US" sz="1100"/>
                    </a:p>
                  </a:txBody>
                  <a:tcPr marL="85685" marR="85685" marT="42843" marB="42843" anchor="ctr"/>
                </a:tc>
                <a:extLst>
                  <a:ext uri="{0D108BD9-81ED-4DB2-BD59-A6C34878D82A}">
                    <a16:rowId xmlns:a16="http://schemas.microsoft.com/office/drawing/2014/main" val="3016593204"/>
                  </a:ext>
                </a:extLst>
              </a:tr>
              <a:tr h="518276">
                <a:tc>
                  <a:txBody>
                    <a:bodyPr/>
                    <a:lstStyle/>
                    <a:p>
                      <a:r>
                        <a:rPr lang="en-US" sz="1300" b="1"/>
                        <a:t>LOGISTIC REGRESSION</a:t>
                      </a:r>
                    </a:p>
                  </a:txBody>
                  <a:tcPr marL="85685" marR="85685" marT="42843" marB="42843" anchor="ctr"/>
                </a:tc>
                <a:tc>
                  <a:txBody>
                    <a:bodyPr/>
                    <a:lstStyle/>
                    <a:p>
                      <a:r>
                        <a:rPr lang="en-US" sz="1300"/>
                        <a:t>64.89%</a:t>
                      </a:r>
                    </a:p>
                  </a:txBody>
                  <a:tcPr marL="85685" marR="85685" marT="42843" marB="42843"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00"/>
                        <a:t>1827</a:t>
                      </a:r>
                    </a:p>
                    <a:p>
                      <a:endParaRPr lang="en-US" sz="1300"/>
                    </a:p>
                  </a:txBody>
                  <a:tcPr marL="85685" marR="85685" marT="42843" marB="42843" anchor="ctr"/>
                </a:tc>
                <a:tc>
                  <a:txBody>
                    <a:bodyPr/>
                    <a:lstStyle/>
                    <a:p>
                      <a:r>
                        <a:rPr lang="en-US" sz="1300"/>
                        <a:t>2554</a:t>
                      </a:r>
                    </a:p>
                  </a:txBody>
                  <a:tcPr marL="85685" marR="85685" marT="42843" marB="42843" anchor="ctr"/>
                </a:tc>
                <a:tc>
                  <a:txBody>
                    <a:bodyPr/>
                    <a:lstStyle/>
                    <a:p>
                      <a:r>
                        <a:rPr lang="en-US" sz="1300"/>
                        <a:t>3230</a:t>
                      </a:r>
                    </a:p>
                  </a:txBody>
                  <a:tcPr marL="85685" marR="85685" marT="42843" marB="42843" anchor="ctr"/>
                </a:tc>
                <a:tc>
                  <a:txBody>
                    <a:bodyPr/>
                    <a:lstStyle/>
                    <a:p>
                      <a:r>
                        <a:rPr lang="en-US" sz="1300"/>
                        <a:t>182</a:t>
                      </a:r>
                    </a:p>
                  </a:txBody>
                  <a:tcPr marL="85685" marR="85685" marT="42843" marB="42843" anchor="ctr"/>
                </a:tc>
                <a:tc>
                  <a:txBody>
                    <a:bodyPr/>
                    <a:lstStyle/>
                    <a:p>
                      <a:r>
                        <a:rPr lang="en-US" sz="1100" dirty="0"/>
                        <a:t>FALSE</a:t>
                      </a:r>
                    </a:p>
                  </a:txBody>
                  <a:tcPr marL="85685" marR="85685" marT="42843" marB="42843" anchor="ctr"/>
                </a:tc>
                <a:extLst>
                  <a:ext uri="{0D108BD9-81ED-4DB2-BD59-A6C34878D82A}">
                    <a16:rowId xmlns:a16="http://schemas.microsoft.com/office/drawing/2014/main" val="1943555774"/>
                  </a:ext>
                </a:extLst>
              </a:tr>
            </a:tbl>
          </a:graphicData>
        </a:graphic>
      </p:graphicFrame>
    </p:spTree>
    <p:extLst>
      <p:ext uri="{BB962C8B-B14F-4D97-AF65-F5344CB8AC3E}">
        <p14:creationId xmlns:p14="http://schemas.microsoft.com/office/powerpoint/2010/main" val="39277865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descr="Sea plan on water">
            <a:extLst>
              <a:ext uri="{FF2B5EF4-FFF2-40B4-BE49-F238E27FC236}">
                <a16:creationId xmlns:a16="http://schemas.microsoft.com/office/drawing/2014/main" id="{C55B8BB8-1E1F-2730-420E-DF06A5F7A382}"/>
              </a:ext>
            </a:extLst>
          </p:cNvPr>
          <p:cNvPicPr>
            <a:picLocks noChangeAspect="1"/>
          </p:cNvPicPr>
          <p:nvPr/>
        </p:nvPicPr>
        <p:blipFill rotWithShape="1">
          <a:blip r:embed="rId2">
            <a:alphaModFix amt="40000"/>
          </a:blip>
          <a:srcRect t="14631" b="783"/>
          <a:stretch/>
        </p:blipFill>
        <p:spPr>
          <a:xfrm>
            <a:off x="20" y="10"/>
            <a:ext cx="9143979" cy="5143490"/>
          </a:xfrm>
          <a:prstGeom prst="rect">
            <a:avLst/>
          </a:prstGeom>
        </p:spPr>
      </p:pic>
      <p:sp>
        <p:nvSpPr>
          <p:cNvPr id="2" name="Title 1">
            <a:extLst>
              <a:ext uri="{FF2B5EF4-FFF2-40B4-BE49-F238E27FC236}">
                <a16:creationId xmlns:a16="http://schemas.microsoft.com/office/drawing/2014/main" id="{B8DBF218-C76F-7896-9F68-41E7532F85DD}"/>
              </a:ext>
            </a:extLst>
          </p:cNvPr>
          <p:cNvSpPr>
            <a:spLocks noGrp="1"/>
          </p:cNvSpPr>
          <p:nvPr>
            <p:ph type="title"/>
          </p:nvPr>
        </p:nvSpPr>
        <p:spPr>
          <a:xfrm>
            <a:off x="630936" y="706374"/>
            <a:ext cx="7879842" cy="1543050"/>
          </a:xfrm>
        </p:spPr>
        <p:txBody>
          <a:bodyPr vert="horz" lIns="91440" tIns="45720" rIns="91440" bIns="45720" rtlCol="0" anchor="b">
            <a:normAutofit/>
          </a:bodyPr>
          <a:lstStyle/>
          <a:p>
            <a:pPr defTabSz="914400"/>
            <a:r>
              <a:rPr lang="en-US" sz="3800" b="1" dirty="0"/>
              <a:t>FINAL MODEL</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0105"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430901"/>
            <a:ext cx="7879842"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A2725E1-A1D4-9E83-8F16-7F2DC4EB5522}"/>
              </a:ext>
            </a:extLst>
          </p:cNvPr>
          <p:cNvSpPr/>
          <p:nvPr/>
        </p:nvSpPr>
        <p:spPr>
          <a:xfrm>
            <a:off x="630936" y="2626614"/>
            <a:ext cx="7879842" cy="2002536"/>
          </a:xfrm>
          <a:prstGeom prst="rect">
            <a:avLst/>
          </a:prstGeom>
          <a:solidFill>
            <a:schemeClr val="tx2">
              <a:lumMod val="1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vert="horz" lIns="91440" tIns="45720" rIns="91440" bIns="45720" rtlCol="0">
            <a:normAutofit/>
          </a:bodyPr>
          <a:lstStyle/>
          <a:p>
            <a:pPr marL="285750" indent="-228600" algn="just">
              <a:lnSpc>
                <a:spcPct val="90000"/>
              </a:lnSpc>
              <a:spcBef>
                <a:spcPts val="800"/>
              </a:spcBef>
              <a:buFont typeface="Arial" panose="020B0604020202020204" pitchFamily="34" charset="0"/>
              <a:buChar char="•"/>
            </a:pPr>
            <a:endParaRPr lang="en-US" dirty="0">
              <a:solidFill>
                <a:schemeClr val="tx1"/>
              </a:solidFill>
            </a:endParaRPr>
          </a:p>
          <a:p>
            <a:pPr marL="285750" indent="-228600" algn="just">
              <a:lnSpc>
                <a:spcPct val="90000"/>
              </a:lnSpc>
              <a:spcBef>
                <a:spcPts val="800"/>
              </a:spcBef>
              <a:buFont typeface="Arial" panose="020B0604020202020204" pitchFamily="34" charset="0"/>
              <a:buChar char="•"/>
            </a:pPr>
            <a:r>
              <a:rPr lang="en-US" dirty="0">
                <a:solidFill>
                  <a:schemeClr val="tx1"/>
                </a:solidFill>
              </a:rPr>
              <a:t>Based on our predictive accuracy, we chose to pursue with Decision Tree Model</a:t>
            </a:r>
          </a:p>
          <a:p>
            <a:pPr marL="285750" indent="-228600" algn="just">
              <a:lnSpc>
                <a:spcPct val="90000"/>
              </a:lnSpc>
              <a:spcBef>
                <a:spcPts val="800"/>
              </a:spcBef>
              <a:buFont typeface="Arial" panose="020B0604020202020204" pitchFamily="34" charset="0"/>
              <a:buChar char="•"/>
            </a:pPr>
            <a:r>
              <a:rPr lang="en-US" dirty="0">
                <a:solidFill>
                  <a:schemeClr val="tx1"/>
                </a:solidFill>
              </a:rPr>
              <a:t>The No Information Rate for the Model is 0.5622, </a:t>
            </a:r>
            <a:r>
              <a:rPr lang="en-US" dirty="0" err="1">
                <a:solidFill>
                  <a:schemeClr val="tx1"/>
                </a:solidFill>
              </a:rPr>
              <a:t>i.e</a:t>
            </a:r>
            <a:r>
              <a:rPr lang="en-US" dirty="0">
                <a:solidFill>
                  <a:schemeClr val="tx1"/>
                </a:solidFill>
              </a:rPr>
              <a:t> whenever we predicted Neutral/Dissatisfied, we were only 56.22% times correct</a:t>
            </a:r>
          </a:p>
          <a:p>
            <a:pPr marL="285750" indent="-228600" algn="just">
              <a:lnSpc>
                <a:spcPct val="90000"/>
              </a:lnSpc>
              <a:spcBef>
                <a:spcPts val="800"/>
              </a:spcBef>
              <a:buFont typeface="Arial" panose="020B0604020202020204" pitchFamily="34" charset="0"/>
              <a:buChar char="•"/>
            </a:pPr>
            <a:r>
              <a:rPr lang="en-US" dirty="0">
                <a:solidFill>
                  <a:schemeClr val="tx1"/>
                </a:solidFill>
              </a:rPr>
              <a:t>But with our model we achieved a predictive accuracy of 0.7894, which means we are whenever we predicted Satisfied, we were 78.94% times correct</a:t>
            </a:r>
          </a:p>
        </p:txBody>
      </p:sp>
    </p:spTree>
    <p:extLst>
      <p:ext uri="{BB962C8B-B14F-4D97-AF65-F5344CB8AC3E}">
        <p14:creationId xmlns:p14="http://schemas.microsoft.com/office/powerpoint/2010/main" val="412061212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Background pattern&#10;&#10;Description automatically generated">
            <a:extLst>
              <a:ext uri="{FF2B5EF4-FFF2-40B4-BE49-F238E27FC236}">
                <a16:creationId xmlns:a16="http://schemas.microsoft.com/office/drawing/2014/main" id="{31FEB83B-C6C9-4479-0259-DB82639F6871}"/>
              </a:ext>
            </a:extLst>
          </p:cNvPr>
          <p:cNvPicPr>
            <a:picLocks noChangeAspect="1"/>
          </p:cNvPicPr>
          <p:nvPr/>
        </p:nvPicPr>
        <p:blipFill rotWithShape="1">
          <a:blip r:embed="rId2">
            <a:alphaModFix amt="35000"/>
          </a:blip>
          <a:srcRect b="12791"/>
          <a:stretch/>
        </p:blipFill>
        <p:spPr>
          <a:xfrm>
            <a:off x="20" y="10"/>
            <a:ext cx="9143980" cy="5143490"/>
          </a:xfrm>
          <a:prstGeom prst="rect">
            <a:avLst/>
          </a:prstGeom>
        </p:spPr>
      </p:pic>
      <p:sp>
        <p:nvSpPr>
          <p:cNvPr id="2" name="Title 1">
            <a:extLst>
              <a:ext uri="{FF2B5EF4-FFF2-40B4-BE49-F238E27FC236}">
                <a16:creationId xmlns:a16="http://schemas.microsoft.com/office/drawing/2014/main" id="{51728038-BC73-BB4C-864D-D41C87333675}"/>
              </a:ext>
            </a:extLst>
          </p:cNvPr>
          <p:cNvSpPr>
            <a:spLocks noGrp="1"/>
          </p:cNvSpPr>
          <p:nvPr>
            <p:ph type="title"/>
          </p:nvPr>
        </p:nvSpPr>
        <p:spPr>
          <a:xfrm>
            <a:off x="0" y="273843"/>
            <a:ext cx="9143980" cy="994173"/>
          </a:xfrm>
          <a:solidFill>
            <a:srgbClr val="0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ormAutofit/>
          </a:bodyPr>
          <a:lstStyle/>
          <a:p>
            <a:pPr algn="ctr"/>
            <a:r>
              <a:rPr lang="en-US" b="1" dirty="0">
                <a:solidFill>
                  <a:srgbClr val="FFFFFF"/>
                </a:solidFill>
                <a:latin typeface="+mn-lt"/>
              </a:rPr>
              <a:t>ADVANTAGES OF DECISION TREE</a:t>
            </a:r>
          </a:p>
        </p:txBody>
      </p:sp>
      <p:graphicFrame>
        <p:nvGraphicFramePr>
          <p:cNvPr id="14" name="Content Placeholder 2">
            <a:extLst>
              <a:ext uri="{FF2B5EF4-FFF2-40B4-BE49-F238E27FC236}">
                <a16:creationId xmlns:a16="http://schemas.microsoft.com/office/drawing/2014/main" id="{0682E9D6-0DD9-A0D0-4A55-0099FFA7B811}"/>
              </a:ext>
            </a:extLst>
          </p:cNvPr>
          <p:cNvGraphicFramePr>
            <a:graphicFrameLocks noGrp="1"/>
          </p:cNvGraphicFramePr>
          <p:nvPr>
            <p:ph idx="1"/>
            <p:extLst>
              <p:ext uri="{D42A27DB-BD31-4B8C-83A1-F6EECF244321}">
                <p14:modId xmlns:p14="http://schemas.microsoft.com/office/powerpoint/2010/main" val="493040826"/>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1391836"/>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531EE28-A920-3B39-62E5-029ADEF3C4AD}"/>
              </a:ext>
            </a:extLst>
          </p:cNvPr>
          <p:cNvSpPr>
            <a:spLocks noGrp="1"/>
          </p:cNvSpPr>
          <p:nvPr>
            <p:ph type="title"/>
          </p:nvPr>
        </p:nvSpPr>
        <p:spPr>
          <a:xfrm>
            <a:off x="760605" y="1087991"/>
            <a:ext cx="2949023" cy="2967517"/>
          </a:xfrm>
        </p:spPr>
        <p:txBody>
          <a:bodyPr anchor="ctr">
            <a:normAutofit/>
          </a:bodyPr>
          <a:lstStyle/>
          <a:p>
            <a:pPr algn="ctr"/>
            <a:r>
              <a:rPr lang="en-US" sz="3600" b="1" dirty="0">
                <a:solidFill>
                  <a:schemeClr val="bg1"/>
                </a:solidFill>
                <a:latin typeface="+mn-lt"/>
              </a:rPr>
              <a:t>Decision Tree: Limitations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1087991"/>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0605" y="4056428"/>
            <a:ext cx="29490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3BC161-A241-53F2-4F6B-89FC9D056A4D}"/>
              </a:ext>
            </a:extLst>
          </p:cNvPr>
          <p:cNvSpPr>
            <a:spLocks noGrp="1"/>
          </p:cNvSpPr>
          <p:nvPr>
            <p:ph idx="1"/>
          </p:nvPr>
        </p:nvSpPr>
        <p:spPr>
          <a:xfrm>
            <a:off x="4018539" y="1087991"/>
            <a:ext cx="5050465" cy="2967517"/>
          </a:xfrm>
        </p:spPr>
        <p:txBody>
          <a:bodyPr anchor="ctr">
            <a:normAutofit/>
          </a:bodyPr>
          <a:lstStyle/>
          <a:p>
            <a:pPr marL="0" indent="0" algn="just" rtl="0">
              <a:buNone/>
            </a:pPr>
            <a:r>
              <a:rPr lang="en-US" sz="1400" b="1" dirty="0">
                <a:solidFill>
                  <a:schemeClr val="bg1"/>
                </a:solidFill>
                <a:effectLst/>
                <a:latin typeface="Calibri "/>
              </a:rPr>
              <a:t>Unstable Nature</a:t>
            </a:r>
          </a:p>
          <a:p>
            <a:pPr marL="0" indent="0" algn="just" rtl="0">
              <a:buNone/>
            </a:pPr>
            <a:r>
              <a:rPr lang="en-US" sz="1400" dirty="0">
                <a:solidFill>
                  <a:schemeClr val="bg1"/>
                </a:solidFill>
                <a:effectLst/>
                <a:latin typeface="Calibri "/>
              </a:rPr>
              <a:t>One of the drawbacks of Decision Trees is that they are very unstable when compared to other choice predictors. A small change in the data can result in a major change in the structure of the decision tree, which can convey a different result from what users will get in a normal event.</a:t>
            </a:r>
          </a:p>
          <a:p>
            <a:pPr marL="0" indent="0" algn="just" rtl="0">
              <a:buNone/>
            </a:pPr>
            <a:endParaRPr lang="en-US" sz="1400" dirty="0">
              <a:solidFill>
                <a:schemeClr val="bg1"/>
              </a:solidFill>
              <a:latin typeface="Calibri "/>
            </a:endParaRPr>
          </a:p>
          <a:p>
            <a:pPr marL="0" indent="0" algn="just" rtl="0">
              <a:buNone/>
            </a:pPr>
            <a:r>
              <a:rPr lang="en-US" sz="1400" b="1" dirty="0">
                <a:solidFill>
                  <a:schemeClr val="bg1"/>
                </a:solidFill>
                <a:effectLst/>
                <a:latin typeface="Calibri "/>
              </a:rPr>
              <a:t>Less Effective in Predicting the Outcome of a Continuous </a:t>
            </a:r>
            <a:r>
              <a:rPr lang="en-US" sz="1400" b="1" dirty="0">
                <a:solidFill>
                  <a:schemeClr val="bg1"/>
                </a:solidFill>
                <a:latin typeface="Calibri "/>
              </a:rPr>
              <a:t>V</a:t>
            </a:r>
            <a:r>
              <a:rPr lang="en-US" sz="1400" b="1" dirty="0">
                <a:solidFill>
                  <a:schemeClr val="bg1"/>
                </a:solidFill>
                <a:effectLst/>
                <a:latin typeface="Calibri "/>
              </a:rPr>
              <a:t>ariable</a:t>
            </a:r>
          </a:p>
          <a:p>
            <a:pPr marL="0" indent="0" algn="just" rtl="0">
              <a:buNone/>
            </a:pPr>
            <a:r>
              <a:rPr lang="en-US" sz="1400" dirty="0">
                <a:solidFill>
                  <a:schemeClr val="bg1"/>
                </a:solidFill>
                <a:effectLst/>
                <a:latin typeface="Calibri "/>
              </a:rPr>
              <a:t>In addition, decision trees are less effective in making predictions when the main goal is to predict the outcome of a continuous variable. </a:t>
            </a:r>
          </a:p>
        </p:txBody>
      </p:sp>
    </p:spTree>
    <p:extLst>
      <p:ext uri="{BB962C8B-B14F-4D97-AF65-F5344CB8AC3E}">
        <p14:creationId xmlns:p14="http://schemas.microsoft.com/office/powerpoint/2010/main" val="1560392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7A2F7BBA-D2AB-BB3A-FF43-DCDDC72940B3}"/>
              </a:ext>
            </a:extLst>
          </p:cNvPr>
          <p:cNvSpPr>
            <a:spLocks noGrp="1"/>
          </p:cNvSpPr>
          <p:nvPr>
            <p:ph type="title"/>
          </p:nvPr>
        </p:nvSpPr>
        <p:spPr>
          <a:xfrm>
            <a:off x="630936" y="699516"/>
            <a:ext cx="3669030" cy="1330452"/>
          </a:xfrm>
        </p:spPr>
        <p:txBody>
          <a:bodyPr anchor="b">
            <a:normAutofit/>
          </a:bodyPr>
          <a:lstStyle/>
          <a:p>
            <a:r>
              <a:rPr lang="en-US" sz="3000"/>
              <a:t>Improving The Model</a:t>
            </a:r>
          </a:p>
        </p:txBody>
      </p:sp>
      <p:sp>
        <p:nvSpPr>
          <p:cNvPr id="3" name="Content Placeholder 2">
            <a:extLst>
              <a:ext uri="{FF2B5EF4-FFF2-40B4-BE49-F238E27FC236}">
                <a16:creationId xmlns:a16="http://schemas.microsoft.com/office/drawing/2014/main" id="{BEF37D94-E36C-FA1E-48A6-E6C2730F254A}"/>
              </a:ext>
            </a:extLst>
          </p:cNvPr>
          <p:cNvSpPr>
            <a:spLocks noGrp="1"/>
          </p:cNvSpPr>
          <p:nvPr>
            <p:ph idx="1"/>
          </p:nvPr>
        </p:nvSpPr>
        <p:spPr>
          <a:xfrm>
            <a:off x="630936" y="2173986"/>
            <a:ext cx="3669030" cy="2407158"/>
          </a:xfrm>
        </p:spPr>
        <p:txBody>
          <a:bodyPr anchor="t">
            <a:normAutofit/>
          </a:bodyPr>
          <a:lstStyle/>
          <a:p>
            <a:pPr marL="0" indent="0">
              <a:buNone/>
            </a:pPr>
            <a:r>
              <a:rPr lang="en-US" sz="1500" dirty="0"/>
              <a:t>1. CATBOOST OR BUST</a:t>
            </a:r>
          </a:p>
          <a:p>
            <a:pPr marL="0" indent="0">
              <a:buNone/>
            </a:pPr>
            <a:endParaRPr lang="en-US" sz="1500" dirty="0"/>
          </a:p>
          <a:p>
            <a:pPr marL="0" indent="0">
              <a:buNone/>
            </a:pPr>
            <a:r>
              <a:rPr lang="en-US" sz="1500" dirty="0"/>
              <a:t>2. ROAMING THE RANDOM FOREST</a:t>
            </a:r>
          </a:p>
          <a:p>
            <a:pPr marL="0" indent="0">
              <a:buNone/>
            </a:pPr>
            <a:endParaRPr lang="en-US" sz="1500" dirty="0"/>
          </a:p>
          <a:p>
            <a:pPr marL="0" indent="0">
              <a:buNone/>
            </a:pPr>
            <a:r>
              <a:rPr lang="en-US" sz="1500" dirty="0"/>
              <a:t>3. PRUNING THE TREE</a:t>
            </a:r>
          </a:p>
          <a:p>
            <a:pPr marL="0" indent="0">
              <a:buNone/>
            </a:pPr>
            <a:endParaRPr lang="en-US" sz="1500" dirty="0"/>
          </a:p>
          <a:p>
            <a:pPr marL="0" indent="0">
              <a:buNone/>
            </a:pPr>
            <a:endParaRPr lang="en-US" sz="1500" dirty="0"/>
          </a:p>
        </p:txBody>
      </p:sp>
      <p:cxnSp>
        <p:nvCxnSpPr>
          <p:cNvPr id="19" name="Straight Connector 18">
            <a:extLst>
              <a:ext uri="{FF2B5EF4-FFF2-40B4-BE49-F238E27FC236}">
                <a16:creationId xmlns:a16="http://schemas.microsoft.com/office/drawing/2014/main" id="{749A7284-D010-4ACB-A08A-FC3C3689B5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8947"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402EE1F-C418-AF03-1EFB-F2FF5D1AC9EA}"/>
              </a:ext>
            </a:extLst>
          </p:cNvPr>
          <p:cNvPicPr>
            <a:picLocks noChangeAspect="1"/>
          </p:cNvPicPr>
          <p:nvPr/>
        </p:nvPicPr>
        <p:blipFill>
          <a:blip r:embed="rId3"/>
          <a:stretch>
            <a:fillRect/>
          </a:stretch>
        </p:blipFill>
        <p:spPr>
          <a:xfrm>
            <a:off x="5231984" y="197688"/>
            <a:ext cx="3281080" cy="3776260"/>
          </a:xfrm>
          <a:prstGeom prst="rect">
            <a:avLst/>
          </a:prstGeom>
        </p:spPr>
      </p:pic>
      <p:sp>
        <p:nvSpPr>
          <p:cNvPr id="11" name="TextBox 10">
            <a:extLst>
              <a:ext uri="{FF2B5EF4-FFF2-40B4-BE49-F238E27FC236}">
                <a16:creationId xmlns:a16="http://schemas.microsoft.com/office/drawing/2014/main" id="{1DBC38D5-765C-13FF-1EFE-E99F52992169}"/>
              </a:ext>
            </a:extLst>
          </p:cNvPr>
          <p:cNvSpPr txBox="1"/>
          <p:nvPr/>
        </p:nvSpPr>
        <p:spPr>
          <a:xfrm>
            <a:off x="4948695" y="4080510"/>
            <a:ext cx="4572000" cy="1169551"/>
          </a:xfrm>
          <a:prstGeom prst="rect">
            <a:avLst/>
          </a:prstGeom>
          <a:noFill/>
        </p:spPr>
        <p:txBody>
          <a:bodyPr wrap="square">
            <a:spAutoFit/>
          </a:bodyPr>
          <a:lstStyle/>
          <a:p>
            <a:r>
              <a:rPr lang="en-US" sz="1400" dirty="0"/>
              <a:t>1. We can prune the tree to enhance the accuracy.</a:t>
            </a:r>
          </a:p>
          <a:p>
            <a:r>
              <a:rPr lang="en-US" sz="1400" dirty="0"/>
              <a:t>2. Considering optimal error rate to prune  the tree.</a:t>
            </a:r>
          </a:p>
          <a:p>
            <a:endParaRPr lang="en-US" sz="1400" dirty="0"/>
          </a:p>
          <a:p>
            <a:endParaRPr lang="en-US" sz="1400" dirty="0"/>
          </a:p>
          <a:p>
            <a:pPr marL="0" indent="0">
              <a:buNone/>
            </a:pPr>
            <a:endParaRPr lang="en-US" sz="1400" dirty="0"/>
          </a:p>
        </p:txBody>
      </p:sp>
    </p:spTree>
    <p:extLst>
      <p:ext uri="{BB962C8B-B14F-4D97-AF65-F5344CB8AC3E}">
        <p14:creationId xmlns:p14="http://schemas.microsoft.com/office/powerpoint/2010/main" val="385523101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useBgFill="1">
        <p:nvSpPr>
          <p:cNvPr id="14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 name="Google Shape;266;p14" descr="American Airlines Wallpapers - Wallpaper Cave"/>
          <p:cNvPicPr preferRelativeResize="0"/>
          <p:nvPr/>
        </p:nvPicPr>
        <p:blipFill rotWithShape="1">
          <a:blip r:embed="rId3">
            <a:alphaModFix amt="40000"/>
          </a:blip>
          <a:srcRect t="4808" b="5192"/>
          <a:stretch/>
        </p:blipFill>
        <p:spPr>
          <a:xfrm>
            <a:off x="18689" y="56138"/>
            <a:ext cx="9143979" cy="5143490"/>
          </a:xfrm>
          <a:prstGeom prst="rect">
            <a:avLst/>
          </a:prstGeom>
          <a:noFill/>
        </p:spPr>
      </p:pic>
      <p:sp>
        <p:nvSpPr>
          <p:cNvPr id="264" name="Google Shape;264;p14"/>
          <p:cNvSpPr txBox="1">
            <a:spLocks noGrp="1"/>
          </p:cNvSpPr>
          <p:nvPr>
            <p:ph type="title"/>
          </p:nvPr>
        </p:nvSpPr>
        <p:spPr>
          <a:xfrm>
            <a:off x="650758" y="-192535"/>
            <a:ext cx="7879842" cy="1543050"/>
          </a:xfrm>
          <a:prstGeom prst="rect">
            <a:avLst/>
          </a:prstGeom>
        </p:spPr>
        <p:txBody>
          <a:bodyPr spcFirstLastPara="1" vert="horz" lIns="91440" tIns="45720" rIns="91440" bIns="45720" rtlCol="0" anchor="b" anchorCtr="0">
            <a:normAutofit/>
          </a:bodyPr>
          <a:lstStyle/>
          <a:p>
            <a:pPr marL="0" marR="0" lvl="0" indent="0" defTabSz="914400">
              <a:lnSpc>
                <a:spcPct val="90000"/>
              </a:lnSpc>
              <a:spcBef>
                <a:spcPct val="0"/>
              </a:spcBef>
              <a:spcAft>
                <a:spcPts val="0"/>
              </a:spcAft>
            </a:pPr>
            <a:r>
              <a:rPr lang="en-US" sz="3800" dirty="0"/>
              <a:t>Porter’s Five Forces</a:t>
            </a:r>
          </a:p>
        </p:txBody>
      </p:sp>
      <p:sp>
        <p:nvSpPr>
          <p:cNvPr id="145" name="Rectangle 1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0105"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7" name="Rectangle 1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430901"/>
            <a:ext cx="7879842"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Google Shape;265;p14"/>
          <p:cNvSpPr txBox="1">
            <a:spLocks noGrp="1"/>
          </p:cNvSpPr>
          <p:nvPr>
            <p:ph type="body" idx="1"/>
          </p:nvPr>
        </p:nvSpPr>
        <p:spPr>
          <a:xfrm>
            <a:off x="316285" y="1626615"/>
            <a:ext cx="8548785" cy="2002536"/>
          </a:xfrm>
          <a:prstGeom prst="rect">
            <a:avLst/>
          </a:prstGeom>
        </p:spPr>
        <p:txBody>
          <a:bodyPr spcFirstLastPara="1" vert="horz" lIns="91440" tIns="45720" rIns="91440" bIns="45720" rtlCol="0" anchorCtr="0">
            <a:noAutofit/>
          </a:bodyPr>
          <a:lstStyle/>
          <a:p>
            <a:pPr marL="228600" marR="0" lvl="0" indent="0" algn="just" defTabSz="914400">
              <a:lnSpc>
                <a:spcPct val="90000"/>
              </a:lnSpc>
              <a:spcBef>
                <a:spcPts val="0"/>
              </a:spcBef>
              <a:spcAft>
                <a:spcPts val="600"/>
              </a:spcAft>
              <a:buClr>
                <a:schemeClr val="lt1"/>
              </a:buClr>
              <a:buSzPts val="1700"/>
              <a:buNone/>
            </a:pPr>
            <a:r>
              <a:rPr lang="en-US" sz="1400" b="1" dirty="0"/>
              <a:t>Bargaining Power of Suppliers </a:t>
            </a:r>
            <a:r>
              <a:rPr lang="en-US" sz="1400" dirty="0"/>
              <a:t>: Airline industry mainly depends on fuel, aircraft and labor. Fuel is not fixed and fluctuates on external factors. Aircraft is supplied by Airbus and Boeing, so bargaining power plays big role here. Labor is affected due to union politics and demands. </a:t>
            </a:r>
          </a:p>
          <a:p>
            <a:pPr marL="914400" marR="0" lvl="0" indent="-228600" algn="just" defTabSz="914400">
              <a:lnSpc>
                <a:spcPct val="90000"/>
              </a:lnSpc>
              <a:spcBef>
                <a:spcPts val="0"/>
              </a:spcBef>
              <a:spcAft>
                <a:spcPts val="600"/>
              </a:spcAft>
              <a:buFont typeface="Arial" panose="020B0604020202020204" pitchFamily="34" charset="0"/>
              <a:buChar char="•"/>
            </a:pPr>
            <a:endParaRPr lang="en-US" sz="1400" b="1" dirty="0"/>
          </a:p>
          <a:p>
            <a:pPr marL="228600" marR="0" lvl="0" indent="0" algn="just" defTabSz="914400">
              <a:lnSpc>
                <a:spcPct val="90000"/>
              </a:lnSpc>
              <a:spcBef>
                <a:spcPts val="0"/>
              </a:spcBef>
              <a:spcAft>
                <a:spcPts val="600"/>
              </a:spcAft>
              <a:buClr>
                <a:schemeClr val="lt1"/>
              </a:buClr>
              <a:buSzPts val="1700"/>
              <a:buNone/>
            </a:pPr>
            <a:r>
              <a:rPr lang="en-US" sz="1400" b="1" dirty="0"/>
              <a:t>Bargaining Power of Customers : </a:t>
            </a:r>
            <a:r>
              <a:rPr lang="en-US" sz="1400" dirty="0"/>
              <a:t>Airlines industry has been very competitive in terms of attracting customers. Online ticketing and third-party platforms to book flights have given customers the power to compare and choose among airlines. </a:t>
            </a:r>
          </a:p>
          <a:p>
            <a:pPr marL="914400" marR="0" lvl="0" indent="-228600" algn="just" defTabSz="914400">
              <a:lnSpc>
                <a:spcPct val="90000"/>
              </a:lnSpc>
              <a:spcBef>
                <a:spcPts val="0"/>
              </a:spcBef>
              <a:spcAft>
                <a:spcPts val="600"/>
              </a:spcAft>
              <a:buFont typeface="Arial" panose="020B0604020202020204" pitchFamily="34" charset="0"/>
              <a:buChar char="•"/>
            </a:pPr>
            <a:endParaRPr lang="en-US" sz="1400" dirty="0"/>
          </a:p>
          <a:p>
            <a:pPr marL="228600" marR="0" lvl="0" indent="0" algn="just" defTabSz="914400">
              <a:lnSpc>
                <a:spcPct val="90000"/>
              </a:lnSpc>
              <a:spcBef>
                <a:spcPts val="0"/>
              </a:spcBef>
              <a:spcAft>
                <a:spcPts val="600"/>
              </a:spcAft>
              <a:buClr>
                <a:schemeClr val="lt1"/>
              </a:buClr>
              <a:buSzPts val="1700"/>
              <a:buNone/>
            </a:pPr>
            <a:r>
              <a:rPr lang="en-US" sz="1400" b="1" dirty="0"/>
              <a:t>Threat of Substitute Products </a:t>
            </a:r>
            <a:r>
              <a:rPr lang="en-US" sz="1400" dirty="0"/>
              <a:t>: Considering other means of travel, which are comparatively cheaper could be a threat to airlines industry. However, air travel cannot extinct as it is the best option for long distance and quick travel. This factor is more impactful in regional travel, where short distance makes road and train travel more economical. In international travel, this factor has a very minimal effect.</a:t>
            </a:r>
          </a:p>
          <a:p>
            <a:pPr marL="0" marR="0" lvl="0" indent="-228600" algn="just" defTabSz="914400">
              <a:lnSpc>
                <a:spcPct val="90000"/>
              </a:lnSpc>
              <a:spcBef>
                <a:spcPts val="0"/>
              </a:spcBef>
              <a:spcAft>
                <a:spcPts val="600"/>
              </a:spcAft>
              <a:buFont typeface="Arial" panose="020B0604020202020204" pitchFamily="34" charset="0"/>
              <a:buChar char="•"/>
            </a:pPr>
            <a:endParaRPr lang="en-US" sz="1400" b="0" i="0" u="none" strike="noStrike" cap="none" dirty="0">
              <a:sym typeface="Arial"/>
            </a:endParaRPr>
          </a:p>
          <a:p>
            <a:pPr marL="0" marR="0" lvl="0" indent="-228600" algn="just" defTabSz="914400">
              <a:lnSpc>
                <a:spcPct val="90000"/>
              </a:lnSpc>
              <a:spcBef>
                <a:spcPts val="0"/>
              </a:spcBef>
              <a:spcAft>
                <a:spcPts val="600"/>
              </a:spcAft>
              <a:buFont typeface="Arial" panose="020B0604020202020204" pitchFamily="34" charset="0"/>
              <a:buChar char="•"/>
            </a:pPr>
            <a:endParaRPr lang="en-US" sz="1400" b="0" i="0" u="none" strike="noStrike" cap="none" dirty="0">
              <a:sym typeface="Arial"/>
            </a:endParaRPr>
          </a:p>
        </p:txBody>
      </p:sp>
    </p:spTree>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A2AA7D02-E1E1-B903-2BF4-F384F3C25322}"/>
              </a:ext>
            </a:extLst>
          </p:cNvPr>
          <p:cNvSpPr>
            <a:spLocks noGrp="1"/>
          </p:cNvSpPr>
          <p:nvPr>
            <p:ph type="title"/>
          </p:nvPr>
        </p:nvSpPr>
        <p:spPr>
          <a:xfrm>
            <a:off x="1799425" y="1555286"/>
            <a:ext cx="5201819" cy="2244781"/>
          </a:xfrm>
        </p:spPr>
        <p:txBody>
          <a:bodyPr vert="horz" lIns="91440" tIns="45720" rIns="91440" bIns="45720" rtlCol="0" anchor="ctr">
            <a:normAutofit/>
          </a:bodyPr>
          <a:lstStyle/>
          <a:p>
            <a:pPr algn="ctr" defTabSz="914400"/>
            <a:r>
              <a:rPr lang="en-US" sz="4400" b="1" kern="1200" dirty="0">
                <a:solidFill>
                  <a:schemeClr val="bg1"/>
                </a:solidFill>
                <a:latin typeface="+mj-lt"/>
                <a:ea typeface="+mj-ea"/>
                <a:cs typeface="+mj-cs"/>
              </a:rPr>
              <a:t>RECOMMENDATIONS</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54" y="86394"/>
            <a:ext cx="8954691" cy="497071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1412730"/>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9424" y="3800067"/>
            <a:ext cx="5201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61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4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7FAE5C-002A-A9FD-32C3-4F2AC6AE30A4}"/>
              </a:ext>
            </a:extLst>
          </p:cNvPr>
          <p:cNvSpPr>
            <a:spLocks noGrp="1"/>
          </p:cNvSpPr>
          <p:nvPr>
            <p:ph type="ctrTitle"/>
          </p:nvPr>
        </p:nvSpPr>
        <p:spPr>
          <a:xfrm>
            <a:off x="159415" y="170544"/>
            <a:ext cx="5784185" cy="1182768"/>
          </a:xfrm>
          <a:scene3d>
            <a:camera prst="orthographicFront">
              <a:rot lat="0" lon="0" rev="0"/>
            </a:camera>
            <a:lightRig rig="balanced" dir="t">
              <a:rot lat="0" lon="0" rev="8700000"/>
            </a:lightRig>
          </a:scene3d>
        </p:spPr>
        <p:txBody>
          <a:bodyPr anchor="t">
            <a:normAutofit/>
          </a:bodyPr>
          <a:lstStyle/>
          <a:p>
            <a:r>
              <a:rPr lang="en" sz="3200" b="1" dirty="0">
                <a:latin typeface="+mn-lt"/>
                <a:ea typeface="Nunito"/>
                <a:cs typeface="Nunito"/>
                <a:sym typeface="Nunito"/>
              </a:rPr>
              <a:t>IMPROVE SPECIFIC AREAS OF AIRLINE SERVICE</a:t>
            </a:r>
            <a:endParaRPr lang="en-US" sz="3200" dirty="0">
              <a:latin typeface="+mn-lt"/>
            </a:endParaRPr>
          </a:p>
        </p:txBody>
      </p:sp>
      <p:sp>
        <p:nvSpPr>
          <p:cNvPr id="24" name="Rectangle 23">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2502" y="-2"/>
            <a:ext cx="3051498" cy="5143499"/>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2502" y="-2"/>
            <a:ext cx="2708597" cy="5143499"/>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73041" y="-80543"/>
            <a:ext cx="2890418" cy="3051499"/>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E087FA1B-6CDC-63DA-6CD5-0C0C5B567952}"/>
              </a:ext>
            </a:extLst>
          </p:cNvPr>
          <p:cNvSpPr>
            <a:spLocks noGrp="1"/>
          </p:cNvSpPr>
          <p:nvPr>
            <p:ph type="subTitle" idx="1"/>
          </p:nvPr>
        </p:nvSpPr>
        <p:spPr>
          <a:xfrm>
            <a:off x="216379" y="1154546"/>
            <a:ext cx="5251268" cy="3567121"/>
          </a:xfrm>
        </p:spPr>
        <p:txBody>
          <a:bodyPr anchor="b">
            <a:noAutofit/>
          </a:bodyPr>
          <a:lstStyle/>
          <a:p>
            <a:pPr algn="just"/>
            <a:r>
              <a:rPr lang="en-US" sz="1400" dirty="0"/>
              <a:t>We can suggest improvements to the following services based on the individual service ratings because their average was lower than others</a:t>
            </a:r>
          </a:p>
          <a:p>
            <a:pPr algn="just"/>
            <a:r>
              <a:rPr lang="en-US" sz="1400" b="1" dirty="0"/>
              <a:t>In-flight Wi-Fi service: </a:t>
            </a:r>
            <a:r>
              <a:rPr lang="en-US" sz="1400" dirty="0"/>
              <a:t>This service has consistently lower average ratings across different demographics, and we can see from the variable importance plots that it is a major factor in customer satisfaction, so more effort must be put into improving in-flight Wi-Fi services</a:t>
            </a:r>
          </a:p>
          <a:p>
            <a:pPr algn="just"/>
            <a:r>
              <a:rPr lang="en-US" sz="1400" b="1" dirty="0"/>
              <a:t>Ease of online booking: </a:t>
            </a:r>
            <a:r>
              <a:rPr lang="en-US" sz="1400" dirty="0"/>
              <a:t>We would recommend improving online booking services to provide a more seamless experience for customers when booking their travel. This can include updating the website and app as well as creating a better customer service portal</a:t>
            </a:r>
          </a:p>
          <a:p>
            <a:pPr algn="just"/>
            <a:r>
              <a:rPr lang="en-US" sz="1400" b="1" dirty="0"/>
              <a:t>Gate Location:</a:t>
            </a:r>
            <a:r>
              <a:rPr lang="en-US" sz="1400" dirty="0"/>
              <a:t> Optimize gate locations so that customers must walk less distance while transiting</a:t>
            </a:r>
          </a:p>
          <a:p>
            <a:pPr algn="just"/>
            <a:r>
              <a:rPr lang="en-US" sz="1400" b="1" dirty="0"/>
              <a:t>Food and Beverage:</a:t>
            </a:r>
            <a:r>
              <a:rPr lang="en-US" sz="1400" dirty="0"/>
              <a:t> Improve the quality of food and beverages served on board</a:t>
            </a:r>
          </a:p>
        </p:txBody>
      </p:sp>
      <p:pic>
        <p:nvPicPr>
          <p:cNvPr id="18" name="Picture 17" descr="Plane in red circle">
            <a:extLst>
              <a:ext uri="{FF2B5EF4-FFF2-40B4-BE49-F238E27FC236}">
                <a16:creationId xmlns:a16="http://schemas.microsoft.com/office/drawing/2014/main" id="{4C9E389E-2379-A767-17E7-8771808D770C}"/>
              </a:ext>
            </a:extLst>
          </p:cNvPr>
          <p:cNvPicPr>
            <a:picLocks noChangeAspect="1"/>
          </p:cNvPicPr>
          <p:nvPr/>
        </p:nvPicPr>
        <p:blipFill rotWithShape="1">
          <a:blip r:embed="rId2"/>
          <a:srcRect l="14792" r="15210" b="2"/>
          <a:stretch/>
        </p:blipFill>
        <p:spPr>
          <a:xfrm>
            <a:off x="5524611" y="759402"/>
            <a:ext cx="3567121" cy="3567121"/>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67343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AE5C-002A-A9FD-32C3-4F2AC6AE30A4}"/>
              </a:ext>
            </a:extLst>
          </p:cNvPr>
          <p:cNvSpPr>
            <a:spLocks noGrp="1"/>
          </p:cNvSpPr>
          <p:nvPr>
            <p:ph type="ctrTitle"/>
          </p:nvPr>
        </p:nvSpPr>
        <p:spPr>
          <a:xfrm>
            <a:off x="0" y="212436"/>
            <a:ext cx="4981303" cy="996833"/>
          </a:xfrm>
          <a:noFill/>
          <a:ln>
            <a:noFill/>
          </a:ln>
          <a:effectLst>
            <a:outerShdw blurRad="44450" dist="27940" dir="5400000" algn="ctr">
              <a:srgbClr val="000000">
                <a:alpha val="32000"/>
              </a:srgbClr>
            </a:outerShdw>
          </a:effectLst>
        </p:spPr>
        <p:txBody>
          <a:bodyPr>
            <a:noAutofit/>
          </a:bodyPr>
          <a:lstStyle/>
          <a:p>
            <a:r>
              <a:rPr lang="en-US" sz="2800" b="1" dirty="0">
                <a:latin typeface="+mn-lt"/>
                <a:ea typeface="Nunito"/>
                <a:cs typeface="Nunito"/>
                <a:sym typeface="Nunito"/>
              </a:rPr>
              <a:t>INCREASE CUSTOMER RELATIONS AND SATISFACTION</a:t>
            </a:r>
            <a:endParaRPr lang="en-US" sz="2800" dirty="0">
              <a:latin typeface="+mn-lt"/>
            </a:endParaRPr>
          </a:p>
        </p:txBody>
      </p:sp>
      <p:sp>
        <p:nvSpPr>
          <p:cNvPr id="3" name="Subtitle 2">
            <a:extLst>
              <a:ext uri="{FF2B5EF4-FFF2-40B4-BE49-F238E27FC236}">
                <a16:creationId xmlns:a16="http://schemas.microsoft.com/office/drawing/2014/main" id="{822F48ED-D228-DCC8-1E6E-F95086C7BA0C}"/>
              </a:ext>
            </a:extLst>
          </p:cNvPr>
          <p:cNvSpPr>
            <a:spLocks noGrp="1"/>
          </p:cNvSpPr>
          <p:nvPr>
            <p:ph type="subTitle" idx="1"/>
          </p:nvPr>
        </p:nvSpPr>
        <p:spPr>
          <a:xfrm>
            <a:off x="217715" y="1293090"/>
            <a:ext cx="4763588" cy="3766589"/>
          </a:xfrm>
        </p:spPr>
        <p:txBody>
          <a:bodyPr>
            <a:normAutofit fontScale="92500" lnSpcReduction="10000"/>
          </a:bodyPr>
          <a:lstStyle/>
          <a:p>
            <a:pPr algn="just"/>
            <a:r>
              <a:rPr lang="en-US" sz="1400" dirty="0"/>
              <a:t>It is observed that people who traveled in business class and for business purposes were more satisfied.</a:t>
            </a:r>
          </a:p>
          <a:p>
            <a:pPr algn="just"/>
            <a:r>
              <a:rPr lang="en-US" sz="1400" dirty="0"/>
              <a:t>We can cater to such travelers and highlight some of the services that received higher average ratings. </a:t>
            </a:r>
          </a:p>
          <a:p>
            <a:pPr algn="just"/>
            <a:r>
              <a:rPr lang="en-US" sz="1400" dirty="0"/>
              <a:t>We can use the following services as best in class while advertising and thus help in getting more customers. For instance, there can be a campaign showing off the In-flight services of the airline which any way attract passengers.</a:t>
            </a:r>
          </a:p>
          <a:p>
            <a:pPr marL="285750" indent="-285750" algn="just">
              <a:buFont typeface="Wingdings" panose="05000000000000000000" pitchFamily="2" charset="2"/>
              <a:buChar char="Ø"/>
            </a:pPr>
            <a:r>
              <a:rPr lang="en-US" sz="1400" dirty="0"/>
              <a:t>In-Flight Service</a:t>
            </a:r>
          </a:p>
          <a:p>
            <a:pPr marL="285750" indent="-285750" algn="just">
              <a:buFont typeface="Wingdings" panose="05000000000000000000" pitchFamily="2" charset="2"/>
              <a:buChar char="Ø"/>
            </a:pPr>
            <a:r>
              <a:rPr lang="en-US" sz="1400" dirty="0"/>
              <a:t>Check In-service</a:t>
            </a:r>
          </a:p>
          <a:p>
            <a:pPr marL="285750" indent="-285750" algn="just">
              <a:buFont typeface="Wingdings" panose="05000000000000000000" pitchFamily="2" charset="2"/>
              <a:buChar char="Ø"/>
            </a:pPr>
            <a:r>
              <a:rPr lang="en-US" sz="1400" dirty="0"/>
              <a:t>Baggage Handling</a:t>
            </a:r>
          </a:p>
          <a:p>
            <a:pPr marL="285750" indent="-285750" algn="just">
              <a:buFont typeface="Wingdings" panose="05000000000000000000" pitchFamily="2" charset="2"/>
              <a:buChar char="Ø"/>
            </a:pPr>
            <a:r>
              <a:rPr lang="en-US" sz="1400" dirty="0"/>
              <a:t>Legroom service</a:t>
            </a:r>
          </a:p>
          <a:p>
            <a:pPr marL="285750" indent="-285750" algn="just">
              <a:buFont typeface="Wingdings" panose="05000000000000000000" pitchFamily="2" charset="2"/>
              <a:buChar char="Ø"/>
            </a:pPr>
            <a:r>
              <a:rPr lang="en-US" sz="1400" dirty="0"/>
              <a:t>Onboard service</a:t>
            </a:r>
          </a:p>
          <a:p>
            <a:pPr marL="285750" indent="-285750" algn="just">
              <a:buFont typeface="Wingdings" panose="05000000000000000000" pitchFamily="2" charset="2"/>
              <a:buChar char="Ø"/>
            </a:pPr>
            <a:r>
              <a:rPr lang="en-US" sz="1400" dirty="0"/>
              <a:t>Inflight entertainment</a:t>
            </a:r>
          </a:p>
          <a:p>
            <a:pPr marL="285750" indent="-285750" algn="just">
              <a:buFont typeface="Wingdings" panose="05000000000000000000" pitchFamily="2" charset="2"/>
              <a:buChar char="Ø"/>
            </a:pPr>
            <a:r>
              <a:rPr lang="en-US" sz="1400" dirty="0"/>
              <a:t>Seat comfort</a:t>
            </a:r>
          </a:p>
          <a:p>
            <a:pPr marL="285750" indent="-285750" algn="just">
              <a:buFont typeface="Wingdings" panose="05000000000000000000" pitchFamily="2" charset="2"/>
              <a:buChar char="Ø"/>
            </a:pPr>
            <a:r>
              <a:rPr lang="en-US" sz="1400" dirty="0"/>
              <a:t>Online boarding</a:t>
            </a:r>
          </a:p>
        </p:txBody>
      </p:sp>
      <p:pic>
        <p:nvPicPr>
          <p:cNvPr id="5" name="Picture 4" descr="Plane in red circle">
            <a:extLst>
              <a:ext uri="{FF2B5EF4-FFF2-40B4-BE49-F238E27FC236}">
                <a16:creationId xmlns:a16="http://schemas.microsoft.com/office/drawing/2014/main" id="{50278FD4-BCA1-6F76-BB3F-9FEF0C74BEA0}"/>
              </a:ext>
            </a:extLst>
          </p:cNvPr>
          <p:cNvPicPr>
            <a:picLocks noChangeAspect="1"/>
          </p:cNvPicPr>
          <p:nvPr/>
        </p:nvPicPr>
        <p:blipFill rotWithShape="1">
          <a:blip r:embed="rId2"/>
          <a:srcRect l="19361" r="19778" b="2"/>
          <a:stretch/>
        </p:blipFill>
        <p:spPr>
          <a:xfrm>
            <a:off x="4981303" y="0"/>
            <a:ext cx="4472098" cy="51435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4034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ne in red circle">
            <a:extLst>
              <a:ext uri="{FF2B5EF4-FFF2-40B4-BE49-F238E27FC236}">
                <a16:creationId xmlns:a16="http://schemas.microsoft.com/office/drawing/2014/main" id="{50278FD4-BCA1-6F76-BB3F-9FEF0C74BEA0}"/>
              </a:ext>
            </a:extLst>
          </p:cNvPr>
          <p:cNvPicPr>
            <a:picLocks noChangeAspect="1"/>
          </p:cNvPicPr>
          <p:nvPr/>
        </p:nvPicPr>
        <p:blipFill rotWithShape="1">
          <a:blip r:embed="rId2"/>
          <a:srcRect t="6344" r="19565" b="2749"/>
          <a:stretch/>
        </p:blipFill>
        <p:spPr>
          <a:xfrm>
            <a:off x="2642616" y="10"/>
            <a:ext cx="6501384" cy="5143490"/>
          </a:xfrm>
          <a:prstGeom prst="rect">
            <a:avLst/>
          </a:prstGeom>
        </p:spPr>
      </p:pic>
      <p:sp>
        <p:nvSpPr>
          <p:cNvPr id="17" name="Rectangle 1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7FAE5C-002A-A9FD-32C3-4F2AC6AE30A4}"/>
              </a:ext>
            </a:extLst>
          </p:cNvPr>
          <p:cNvSpPr>
            <a:spLocks noGrp="1"/>
          </p:cNvSpPr>
          <p:nvPr>
            <p:ph type="ctrTitle"/>
          </p:nvPr>
        </p:nvSpPr>
        <p:spPr>
          <a:xfrm>
            <a:off x="229176" y="761363"/>
            <a:ext cx="4278169" cy="772144"/>
          </a:xfrm>
          <a:scene3d>
            <a:camera prst="orthographicFront">
              <a:rot lat="0" lon="0" rev="0"/>
            </a:camera>
            <a:lightRig rig="balanced" dir="t">
              <a:rot lat="0" lon="0" rev="8700000"/>
            </a:lightRig>
          </a:scene3d>
        </p:spPr>
        <p:txBody>
          <a:bodyPr anchor="b">
            <a:noAutofit/>
          </a:bodyPr>
          <a:lstStyle/>
          <a:p>
            <a:r>
              <a:rPr lang="en-US" sz="2800" b="1" dirty="0">
                <a:latin typeface="+mn-lt"/>
                <a:ea typeface="Nunito"/>
                <a:cs typeface="Nunito"/>
                <a:sym typeface="Nunito"/>
              </a:rPr>
              <a:t>INCREASE THE PROFIT MARGIN OF THE COMPANY</a:t>
            </a:r>
            <a:endParaRPr lang="en-US" sz="2800" dirty="0">
              <a:latin typeface="+mn-lt"/>
            </a:endParaRPr>
          </a:p>
        </p:txBody>
      </p:sp>
      <p:sp>
        <p:nvSpPr>
          <p:cNvPr id="3" name="Subtitle 2">
            <a:extLst>
              <a:ext uri="{FF2B5EF4-FFF2-40B4-BE49-F238E27FC236}">
                <a16:creationId xmlns:a16="http://schemas.microsoft.com/office/drawing/2014/main" id="{822F48ED-D228-DCC8-1E6E-F95086C7BA0C}"/>
              </a:ext>
            </a:extLst>
          </p:cNvPr>
          <p:cNvSpPr>
            <a:spLocks noGrp="1"/>
          </p:cNvSpPr>
          <p:nvPr>
            <p:ph type="subTitle" idx="1"/>
          </p:nvPr>
        </p:nvSpPr>
        <p:spPr>
          <a:xfrm>
            <a:off x="229176" y="1715880"/>
            <a:ext cx="5173635" cy="2684099"/>
          </a:xfrm>
        </p:spPr>
        <p:txBody>
          <a:bodyPr>
            <a:normAutofit fontScale="92500" lnSpcReduction="10000"/>
          </a:bodyPr>
          <a:lstStyle/>
          <a:p>
            <a:pPr algn="just"/>
            <a:r>
              <a:rPr lang="en-US" sz="1400" dirty="0"/>
              <a:t>Happy customers mean more loyal customers thus, the chances that the customer will fly with the airline again is higher. This will help in bringing in more revenue and thus, a better profit margin. This is the overall impact of the activity. </a:t>
            </a:r>
          </a:p>
          <a:p>
            <a:pPr algn="just"/>
            <a:endParaRPr lang="en-US" sz="1400" dirty="0"/>
          </a:p>
          <a:p>
            <a:pPr algn="just"/>
            <a:r>
              <a:rPr lang="en-US" sz="1400" dirty="0"/>
              <a:t>Ratings could be related to Profit margin directly, as Southwest airlines is a 4-star rated airline as compared to American Airlines which is a 3-star rated one. (according to Skytraxratings.com)</a:t>
            </a:r>
          </a:p>
          <a:p>
            <a:pPr algn="just"/>
            <a:endParaRPr lang="en-US" sz="1400" dirty="0"/>
          </a:p>
          <a:p>
            <a:pPr algn="just"/>
            <a:r>
              <a:rPr lang="en-US" sz="1400" dirty="0"/>
              <a:t>We can also offer more discounted loyalty programs to economy plus and economy travelers and increase satisfaction for Loyal customers. Business-class travelers are more likely to take part in loyalty programs as they constitute the majority of people who are satisfied with the service.</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6208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25;p20" descr="American Airlines Wallpapers - Wallpaper Cave">
            <a:extLst>
              <a:ext uri="{FF2B5EF4-FFF2-40B4-BE49-F238E27FC236}">
                <a16:creationId xmlns:a16="http://schemas.microsoft.com/office/drawing/2014/main" id="{4F6350D9-7893-D2AA-84BF-FB2F776E545B}"/>
              </a:ext>
            </a:extLst>
          </p:cNvPr>
          <p:cNvPicPr preferRelativeResize="0"/>
          <p:nvPr/>
        </p:nvPicPr>
        <p:blipFill rotWithShape="1">
          <a:blip r:embed="rId2"/>
          <a:srcRect t="4808" b="5192"/>
          <a:stretch/>
        </p:blipFill>
        <p:spPr>
          <a:xfrm>
            <a:off x="20" y="-64645"/>
            <a:ext cx="9143980" cy="5143490"/>
          </a:xfrm>
          <a:prstGeom prst="rect">
            <a:avLst/>
          </a:prstGeom>
          <a:noFill/>
        </p:spPr>
      </p:pic>
      <p:sp>
        <p:nvSpPr>
          <p:cNvPr id="4" name="TextBox 3">
            <a:extLst>
              <a:ext uri="{FF2B5EF4-FFF2-40B4-BE49-F238E27FC236}">
                <a16:creationId xmlns:a16="http://schemas.microsoft.com/office/drawing/2014/main" id="{61B014DE-D04B-EE04-7D56-D394DD689E91}"/>
              </a:ext>
            </a:extLst>
          </p:cNvPr>
          <p:cNvSpPr txBox="1"/>
          <p:nvPr/>
        </p:nvSpPr>
        <p:spPr>
          <a:xfrm>
            <a:off x="64655" y="389239"/>
            <a:ext cx="9079346" cy="830997"/>
          </a:xfrm>
          <a:prstGeom prst="rect">
            <a:avLst/>
          </a:prstGeom>
          <a:solidFill>
            <a:srgbClr val="333333">
              <a:alpha val="2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2400" dirty="0">
                <a:solidFill>
                  <a:schemeClr val="bg1"/>
                </a:solidFill>
                <a:latin typeface="Agency FB" panose="020B0503020202020204" pitchFamily="34" charset="0"/>
              </a:rPr>
              <a:t>	              </a:t>
            </a:r>
            <a:r>
              <a:rPr lang="en-US" sz="2400" b="1" dirty="0">
                <a:solidFill>
                  <a:schemeClr val="bg1"/>
                </a:solidFill>
                <a:latin typeface="Agency FB" panose="020B0503020202020204" pitchFamily="34" charset="0"/>
              </a:rPr>
              <a:t>PREDICTING SATISFACTION RATING OF NEW CUSTOMER</a:t>
            </a:r>
          </a:p>
          <a:p>
            <a:r>
              <a:rPr lang="en-US" sz="1600" b="1" dirty="0">
                <a:solidFill>
                  <a:schemeClr val="bg1"/>
                </a:solidFill>
                <a:latin typeface="Agency FB" panose="020B0503020202020204" pitchFamily="34" charset="0"/>
              </a:rPr>
              <a:t>             Gender: MALE   - AGE: 43    - Class: BUSINESS CLASS    - Total Miles: 1235     - Type of Travel: PERSONAL TRAVEL</a:t>
            </a:r>
            <a:r>
              <a:rPr lang="en-US" sz="2400" dirty="0">
                <a:solidFill>
                  <a:schemeClr val="bg1"/>
                </a:solidFill>
                <a:latin typeface="Agency FB" panose="020B0503020202020204" pitchFamily="34" charset="0"/>
              </a:rPr>
              <a:t>    </a:t>
            </a:r>
          </a:p>
        </p:txBody>
      </p:sp>
      <p:sp>
        <p:nvSpPr>
          <p:cNvPr id="5" name="Rectangle 4">
            <a:extLst>
              <a:ext uri="{FF2B5EF4-FFF2-40B4-BE49-F238E27FC236}">
                <a16:creationId xmlns:a16="http://schemas.microsoft.com/office/drawing/2014/main" id="{E4A47CA0-885A-84A3-1FED-0A8838CEB35C}"/>
              </a:ext>
            </a:extLst>
          </p:cNvPr>
          <p:cNvSpPr/>
          <p:nvPr/>
        </p:nvSpPr>
        <p:spPr>
          <a:xfrm>
            <a:off x="0" y="1839348"/>
            <a:ext cx="4756417" cy="3239497"/>
          </a:xfrm>
          <a:prstGeom prst="rect">
            <a:avLst/>
          </a:prstGeom>
          <a:solidFill>
            <a:srgbClr val="000000">
              <a:alpha val="30196"/>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100" dirty="0"/>
          </a:p>
          <a:p>
            <a:r>
              <a:rPr lang="en-US" sz="1100" dirty="0"/>
              <a:t>RECOMMENDATIONS FOR PREDICTED DISSATISFIED OR NEUTRAL PASSENGER</a:t>
            </a:r>
          </a:p>
          <a:p>
            <a:endParaRPr lang="en-US" sz="1100" dirty="0"/>
          </a:p>
          <a:p>
            <a:r>
              <a:rPr lang="en-US" sz="1100" dirty="0"/>
              <a:t>Based on the historic data for Male Passengers in the Age group of 40 – 59,  Traveling in Business Class for Personal Purpose, we can suggest improvements to airline services such as :</a:t>
            </a:r>
          </a:p>
          <a:p>
            <a:pPr marL="342900" indent="-342900">
              <a:buAutoNum type="arabicPeriod"/>
            </a:pPr>
            <a:r>
              <a:rPr lang="en-US" sz="1100" dirty="0"/>
              <a:t>EASE OF ONLINE BOOKING </a:t>
            </a:r>
          </a:p>
          <a:p>
            <a:pPr marL="342900" indent="-342900">
              <a:buAutoNum type="arabicPeriod"/>
            </a:pPr>
            <a:r>
              <a:rPr lang="en-US" sz="1100" dirty="0"/>
              <a:t>WEB CHECK-IN SERVICE</a:t>
            </a:r>
          </a:p>
          <a:p>
            <a:pPr marL="342900" indent="-342900">
              <a:buAutoNum type="arabicPeriod"/>
            </a:pPr>
            <a:r>
              <a:rPr lang="en-US" sz="1100" dirty="0"/>
              <a:t>PRE-BOARDING SEAT SELECTION</a:t>
            </a:r>
          </a:p>
          <a:p>
            <a:pPr marL="342900" indent="-342900">
              <a:buAutoNum type="arabicPeriod"/>
            </a:pPr>
            <a:r>
              <a:rPr lang="en-US" sz="1100" dirty="0"/>
              <a:t>SEAT COMFORT</a:t>
            </a:r>
          </a:p>
          <a:p>
            <a:pPr marL="342900" indent="-342900">
              <a:buFontTx/>
              <a:buAutoNum type="arabicPeriod"/>
            </a:pPr>
            <a:r>
              <a:rPr lang="en-US" sz="1100" dirty="0"/>
              <a:t>PRE-SELECTION OF PREFERED FOOD AND DRINKS</a:t>
            </a:r>
          </a:p>
          <a:p>
            <a:endParaRPr lang="en-US" sz="1100" dirty="0"/>
          </a:p>
          <a:p>
            <a:r>
              <a:rPr lang="en-US" sz="1100" dirty="0"/>
              <a:t>could significantly enhance customer satisfaction, and possibly help the airline generate more revenue by retaining the passengers and converting them into their frequent flyers.</a:t>
            </a:r>
          </a:p>
          <a:p>
            <a:endParaRPr lang="en-US" sz="1100" dirty="0"/>
          </a:p>
          <a:p>
            <a:r>
              <a:rPr lang="en-US" sz="1100" dirty="0"/>
              <a:t>**We can further provide the Predicted Dissatisfied Customer with incentives such as Discounts, Free In-Flight WIFI, </a:t>
            </a:r>
            <a:r>
              <a:rPr lang="en-US" sz="1100" dirty="0" err="1"/>
              <a:t>etc</a:t>
            </a:r>
            <a:r>
              <a:rPr lang="en-US" sz="1100" dirty="0"/>
              <a:t> to improve their In-Flight experience</a:t>
            </a:r>
          </a:p>
          <a:p>
            <a:pPr marL="342900" indent="-342900" algn="ctr">
              <a:buAutoNum type="arabicPeriod"/>
            </a:pPr>
            <a:endParaRPr lang="en-US" sz="1100" dirty="0"/>
          </a:p>
        </p:txBody>
      </p:sp>
      <p:pic>
        <p:nvPicPr>
          <p:cNvPr id="6" name="Picture 5">
            <a:extLst>
              <a:ext uri="{FF2B5EF4-FFF2-40B4-BE49-F238E27FC236}">
                <a16:creationId xmlns:a16="http://schemas.microsoft.com/office/drawing/2014/main" id="{716CDC7B-3B68-CE98-B928-BD99F30AE798}"/>
              </a:ext>
            </a:extLst>
          </p:cNvPr>
          <p:cNvPicPr>
            <a:picLocks noChangeAspect="1"/>
          </p:cNvPicPr>
          <p:nvPr/>
        </p:nvPicPr>
        <p:blipFill>
          <a:blip r:embed="rId3"/>
          <a:stretch>
            <a:fillRect/>
          </a:stretch>
        </p:blipFill>
        <p:spPr>
          <a:xfrm>
            <a:off x="3941909" y="1290531"/>
            <a:ext cx="5097678" cy="47852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8" name="Picture 7">
            <a:extLst>
              <a:ext uri="{FF2B5EF4-FFF2-40B4-BE49-F238E27FC236}">
                <a16:creationId xmlns:a16="http://schemas.microsoft.com/office/drawing/2014/main" id="{2CFC8E91-928D-95AF-081D-0AC58E62F878}"/>
              </a:ext>
            </a:extLst>
          </p:cNvPr>
          <p:cNvPicPr>
            <a:picLocks noChangeAspect="1"/>
          </p:cNvPicPr>
          <p:nvPr/>
        </p:nvPicPr>
        <p:blipFill rotWithShape="1">
          <a:blip r:embed="rId4"/>
          <a:srcRect b="8619"/>
          <a:stretch/>
        </p:blipFill>
        <p:spPr>
          <a:xfrm>
            <a:off x="4956308" y="3064512"/>
            <a:ext cx="3987800" cy="78916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3" name="Rectangle 2">
            <a:extLst>
              <a:ext uri="{FF2B5EF4-FFF2-40B4-BE49-F238E27FC236}">
                <a16:creationId xmlns:a16="http://schemas.microsoft.com/office/drawing/2014/main" id="{5CE93B73-42F1-0184-A726-B56570230578}"/>
              </a:ext>
            </a:extLst>
          </p:cNvPr>
          <p:cNvSpPr/>
          <p:nvPr/>
        </p:nvSpPr>
        <p:spPr>
          <a:xfrm>
            <a:off x="4956308" y="1851773"/>
            <a:ext cx="1375442" cy="2968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INPUT</a:t>
            </a:r>
          </a:p>
        </p:txBody>
      </p:sp>
      <p:sp>
        <p:nvSpPr>
          <p:cNvPr id="9" name="Rectangle 8">
            <a:extLst>
              <a:ext uri="{FF2B5EF4-FFF2-40B4-BE49-F238E27FC236}">
                <a16:creationId xmlns:a16="http://schemas.microsoft.com/office/drawing/2014/main" id="{9196A396-E504-4440-06B7-F6433B8EED0F}"/>
              </a:ext>
            </a:extLst>
          </p:cNvPr>
          <p:cNvSpPr/>
          <p:nvPr/>
        </p:nvSpPr>
        <p:spPr>
          <a:xfrm>
            <a:off x="7553405" y="2659757"/>
            <a:ext cx="1375442" cy="2968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OUTPUT</a:t>
            </a:r>
          </a:p>
        </p:txBody>
      </p:sp>
      <p:sp>
        <p:nvSpPr>
          <p:cNvPr id="10" name="Arrow: Down 9">
            <a:extLst>
              <a:ext uri="{FF2B5EF4-FFF2-40B4-BE49-F238E27FC236}">
                <a16:creationId xmlns:a16="http://schemas.microsoft.com/office/drawing/2014/main" id="{313C17D3-FDBE-E641-4FF3-8CF6F1F506BE}"/>
              </a:ext>
            </a:extLst>
          </p:cNvPr>
          <p:cNvSpPr/>
          <p:nvPr/>
        </p:nvSpPr>
        <p:spPr>
          <a:xfrm>
            <a:off x="6669741" y="1941032"/>
            <a:ext cx="668511" cy="90759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3DE5DC4F-BEBB-4A79-68CC-66F71D656D6E}"/>
              </a:ext>
            </a:extLst>
          </p:cNvPr>
          <p:cNvSpPr txBox="1"/>
          <p:nvPr/>
        </p:nvSpPr>
        <p:spPr>
          <a:xfrm>
            <a:off x="5715053" y="4355533"/>
            <a:ext cx="2424206"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t>TEST CASE 101</a:t>
            </a:r>
          </a:p>
        </p:txBody>
      </p:sp>
    </p:spTree>
    <p:extLst>
      <p:ext uri="{BB962C8B-B14F-4D97-AF65-F5344CB8AC3E}">
        <p14:creationId xmlns:p14="http://schemas.microsoft.com/office/powerpoint/2010/main" val="1902751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5" name="Google Shape;325;p20" descr="American Airlines Wallpapers - Wallpaper Cave">
            <a:extLst>
              <a:ext uri="{FF2B5EF4-FFF2-40B4-BE49-F238E27FC236}">
                <a16:creationId xmlns:a16="http://schemas.microsoft.com/office/drawing/2014/main" id="{8A2EC6E2-0682-F207-86BC-81FD637778D2}"/>
              </a:ext>
            </a:extLst>
          </p:cNvPr>
          <p:cNvPicPr preferRelativeResize="0"/>
          <p:nvPr/>
        </p:nvPicPr>
        <p:blipFill rotWithShape="1">
          <a:blip r:embed="rId3">
            <a:alphaModFix/>
          </a:blip>
          <a:srcRect/>
          <a:stretch/>
        </p:blipFill>
        <p:spPr>
          <a:xfrm>
            <a:off x="-36944" y="-331378"/>
            <a:ext cx="9144000" cy="5715000"/>
          </a:xfrm>
          <a:prstGeom prst="rect">
            <a:avLst/>
          </a:prstGeom>
          <a:noFill/>
          <a:ln>
            <a:noFill/>
          </a:ln>
        </p:spPr>
      </p:pic>
      <p:sp>
        <p:nvSpPr>
          <p:cNvPr id="330" name="Google Shape;330;p35"/>
          <p:cNvSpPr txBox="1">
            <a:spLocks noGrp="1"/>
          </p:cNvSpPr>
          <p:nvPr>
            <p:ph type="ctrTitle" idx="4294967295"/>
          </p:nvPr>
        </p:nvSpPr>
        <p:spPr>
          <a:xfrm>
            <a:off x="2091767" y="267601"/>
            <a:ext cx="6672263" cy="1159669"/>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spcFirstLastPara="1" vert="horz" wrap="square" lIns="91425" tIns="91425" rIns="91425" bIns="91425" rtlCol="0" anchor="ctr" anchorCtr="0">
            <a:noAutofit/>
          </a:bodyPr>
          <a:lstStyle/>
          <a:p>
            <a:r>
              <a:rPr lang="en" sz="8000" b="1" dirty="0">
                <a:solidFill>
                  <a:schemeClr val="bg1"/>
                </a:solidFill>
              </a:rPr>
              <a:t>THANK YOU</a:t>
            </a:r>
            <a:endParaRPr sz="8000" b="1" dirty="0">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76373512-98A9-72F1-FFCE-4691BFC0E75D}"/>
              </a:ext>
            </a:extLst>
          </p:cNvPr>
          <p:cNvPicPr>
            <a:picLocks noChangeAspect="1"/>
          </p:cNvPicPr>
          <p:nvPr/>
        </p:nvPicPr>
        <p:blipFill>
          <a:blip r:embed="rId4"/>
          <a:stretch>
            <a:fillRect/>
          </a:stretch>
        </p:blipFill>
        <p:spPr>
          <a:xfrm>
            <a:off x="3415582" y="1361174"/>
            <a:ext cx="5593556" cy="35147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wipe(down)">
                                      <p:cBhvr>
                                        <p:cTn id="7" dur="580">
                                          <p:stCondLst>
                                            <p:cond delay="0"/>
                                          </p:stCondLst>
                                        </p:cTn>
                                        <p:tgtEl>
                                          <p:spTgt spid="330"/>
                                        </p:tgtEl>
                                      </p:cBhvr>
                                    </p:animEffect>
                                    <p:anim calcmode="lin" valueType="num">
                                      <p:cBhvr>
                                        <p:cTn id="8" dur="1822" tmFilter="0,0; 0.14,0.36; 0.43,0.73; 0.71,0.91; 1.0,1.0">
                                          <p:stCondLst>
                                            <p:cond delay="0"/>
                                          </p:stCondLst>
                                        </p:cTn>
                                        <p:tgtEl>
                                          <p:spTgt spid="3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30"/>
                                        </p:tgtEl>
                                      </p:cBhvr>
                                      <p:to x="100000" y="60000"/>
                                    </p:animScale>
                                    <p:animScale>
                                      <p:cBhvr>
                                        <p:cTn id="14" dur="166" decel="50000">
                                          <p:stCondLst>
                                            <p:cond delay="676"/>
                                          </p:stCondLst>
                                        </p:cTn>
                                        <p:tgtEl>
                                          <p:spTgt spid="330"/>
                                        </p:tgtEl>
                                      </p:cBhvr>
                                      <p:to x="100000" y="100000"/>
                                    </p:animScale>
                                    <p:animScale>
                                      <p:cBhvr>
                                        <p:cTn id="15" dur="26">
                                          <p:stCondLst>
                                            <p:cond delay="1312"/>
                                          </p:stCondLst>
                                        </p:cTn>
                                        <p:tgtEl>
                                          <p:spTgt spid="330"/>
                                        </p:tgtEl>
                                      </p:cBhvr>
                                      <p:to x="100000" y="80000"/>
                                    </p:animScale>
                                    <p:animScale>
                                      <p:cBhvr>
                                        <p:cTn id="16" dur="166" decel="50000">
                                          <p:stCondLst>
                                            <p:cond delay="1338"/>
                                          </p:stCondLst>
                                        </p:cTn>
                                        <p:tgtEl>
                                          <p:spTgt spid="330"/>
                                        </p:tgtEl>
                                      </p:cBhvr>
                                      <p:to x="100000" y="100000"/>
                                    </p:animScale>
                                    <p:animScale>
                                      <p:cBhvr>
                                        <p:cTn id="17" dur="26">
                                          <p:stCondLst>
                                            <p:cond delay="1642"/>
                                          </p:stCondLst>
                                        </p:cTn>
                                        <p:tgtEl>
                                          <p:spTgt spid="330"/>
                                        </p:tgtEl>
                                      </p:cBhvr>
                                      <p:to x="100000" y="90000"/>
                                    </p:animScale>
                                    <p:animScale>
                                      <p:cBhvr>
                                        <p:cTn id="18" dur="166" decel="50000">
                                          <p:stCondLst>
                                            <p:cond delay="1668"/>
                                          </p:stCondLst>
                                        </p:cTn>
                                        <p:tgtEl>
                                          <p:spTgt spid="330"/>
                                        </p:tgtEl>
                                      </p:cBhvr>
                                      <p:to x="100000" y="100000"/>
                                    </p:animScale>
                                    <p:animScale>
                                      <p:cBhvr>
                                        <p:cTn id="19" dur="26">
                                          <p:stCondLst>
                                            <p:cond delay="1808"/>
                                          </p:stCondLst>
                                        </p:cTn>
                                        <p:tgtEl>
                                          <p:spTgt spid="330"/>
                                        </p:tgtEl>
                                      </p:cBhvr>
                                      <p:to x="100000" y="95000"/>
                                    </p:animScale>
                                    <p:animScale>
                                      <p:cBhvr>
                                        <p:cTn id="20" dur="166" decel="50000">
                                          <p:stCondLst>
                                            <p:cond delay="1834"/>
                                          </p:stCondLst>
                                        </p:cTn>
                                        <p:tgtEl>
                                          <p:spTgt spid="3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80">
                                          <p:stCondLst>
                                            <p:cond delay="0"/>
                                          </p:stCondLst>
                                        </p:cTn>
                                        <p:tgtEl>
                                          <p:spTgt spid="4"/>
                                        </p:tgtEl>
                                      </p:cBhvr>
                                    </p:animEffect>
                                    <p:anim calcmode="lin" valueType="num">
                                      <p:cBhvr>
                                        <p:cTn id="2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gtEl>
                                      </p:cBhvr>
                                      <p:to x="100000" y="60000"/>
                                    </p:animScale>
                                    <p:animScale>
                                      <p:cBhvr>
                                        <p:cTn id="32" dur="166" decel="50000">
                                          <p:stCondLst>
                                            <p:cond delay="676"/>
                                          </p:stCondLst>
                                        </p:cTn>
                                        <p:tgtEl>
                                          <p:spTgt spid="4"/>
                                        </p:tgtEl>
                                      </p:cBhvr>
                                      <p:to x="100000" y="100000"/>
                                    </p:animScale>
                                    <p:animScale>
                                      <p:cBhvr>
                                        <p:cTn id="33" dur="26">
                                          <p:stCondLst>
                                            <p:cond delay="1312"/>
                                          </p:stCondLst>
                                        </p:cTn>
                                        <p:tgtEl>
                                          <p:spTgt spid="4"/>
                                        </p:tgtEl>
                                      </p:cBhvr>
                                      <p:to x="100000" y="80000"/>
                                    </p:animScale>
                                    <p:animScale>
                                      <p:cBhvr>
                                        <p:cTn id="34" dur="166" decel="50000">
                                          <p:stCondLst>
                                            <p:cond delay="1338"/>
                                          </p:stCondLst>
                                        </p:cTn>
                                        <p:tgtEl>
                                          <p:spTgt spid="4"/>
                                        </p:tgtEl>
                                      </p:cBhvr>
                                      <p:to x="100000" y="100000"/>
                                    </p:animScale>
                                    <p:animScale>
                                      <p:cBhvr>
                                        <p:cTn id="35" dur="26">
                                          <p:stCondLst>
                                            <p:cond delay="1642"/>
                                          </p:stCondLst>
                                        </p:cTn>
                                        <p:tgtEl>
                                          <p:spTgt spid="4"/>
                                        </p:tgtEl>
                                      </p:cBhvr>
                                      <p:to x="100000" y="90000"/>
                                    </p:animScale>
                                    <p:animScale>
                                      <p:cBhvr>
                                        <p:cTn id="36" dur="166" decel="50000">
                                          <p:stCondLst>
                                            <p:cond delay="1668"/>
                                          </p:stCondLst>
                                        </p:cTn>
                                        <p:tgtEl>
                                          <p:spTgt spid="4"/>
                                        </p:tgtEl>
                                      </p:cBhvr>
                                      <p:to x="100000" y="100000"/>
                                    </p:animScale>
                                    <p:animScale>
                                      <p:cBhvr>
                                        <p:cTn id="37" dur="26">
                                          <p:stCondLst>
                                            <p:cond delay="1808"/>
                                          </p:stCondLst>
                                        </p:cTn>
                                        <p:tgtEl>
                                          <p:spTgt spid="4"/>
                                        </p:tgtEl>
                                      </p:cBhvr>
                                      <p:to x="100000" y="95000"/>
                                    </p:animScale>
                                    <p:animScale>
                                      <p:cBhvr>
                                        <p:cTn id="38"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5"/>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274" name="Google Shape;274;p15"/>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275" name="Google Shape;275;p15" descr="American Airlines Wallpapers - Wallpaper Cav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40000" contrast="-20000"/>
                    </a14:imgEffect>
                  </a14:imgLayer>
                </a14:imgProps>
              </a:ext>
            </a:extLst>
          </a:blip>
          <a:srcRect/>
          <a:stretch/>
        </p:blipFill>
        <p:spPr>
          <a:xfrm>
            <a:off x="0" y="-506869"/>
            <a:ext cx="9144000" cy="5715000"/>
          </a:xfrm>
          <a:prstGeom prst="rect">
            <a:avLst/>
          </a:prstGeom>
          <a:noFill/>
          <a:ln>
            <a:noFill/>
          </a:ln>
        </p:spPr>
      </p:pic>
      <p:sp>
        <p:nvSpPr>
          <p:cNvPr id="276" name="Google Shape;276;p15"/>
          <p:cNvSpPr txBox="1"/>
          <p:nvPr/>
        </p:nvSpPr>
        <p:spPr>
          <a:xfrm>
            <a:off x="2412381" y="-153988"/>
            <a:ext cx="59883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dirty="0">
                <a:solidFill>
                  <a:schemeClr val="lt1"/>
                </a:solidFill>
              </a:rPr>
              <a:t>American Airlines:</a:t>
            </a:r>
            <a:endParaRPr sz="3600" dirty="0">
              <a:solidFill>
                <a:schemeClr val="lt1"/>
              </a:solidFill>
            </a:endParaRPr>
          </a:p>
        </p:txBody>
      </p:sp>
      <p:pic>
        <p:nvPicPr>
          <p:cNvPr id="277" name="Google Shape;277;p15"/>
          <p:cNvPicPr preferRelativeResize="0"/>
          <p:nvPr/>
        </p:nvPicPr>
        <p:blipFill rotWithShape="1">
          <a:blip r:embed="rId5">
            <a:alphaModFix/>
            <a:extLst>
              <a:ext uri="{BEBA8EAE-BF5A-486C-A8C5-ECC9F3942E4B}">
                <a14:imgProps xmlns:a14="http://schemas.microsoft.com/office/drawing/2010/main">
                  <a14:imgLayer r:embed="rId6">
                    <a14:imgEffect>
                      <a14:brightnessContrast contrast="20000"/>
                    </a14:imgEffect>
                  </a14:imgLayer>
                </a14:imgProps>
              </a:ext>
            </a:extLst>
          </a:blip>
          <a:srcRect l="1653" t="2336" r="1662" b="1896"/>
          <a:stretch/>
        </p:blipFill>
        <p:spPr>
          <a:xfrm>
            <a:off x="-101600" y="360218"/>
            <a:ext cx="9289400" cy="48460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6"/>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283" name="Google Shape;283;p16"/>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284" name="Google Shape;284;p16" descr="American Airlines Wallpapers - Wallpaper Cave"/>
          <p:cNvPicPr preferRelativeResize="0"/>
          <p:nvPr/>
        </p:nvPicPr>
        <p:blipFill rotWithShape="1">
          <a:blip r:embed="rId3">
            <a:alphaModFix/>
          </a:blip>
          <a:srcRect/>
          <a:stretch/>
        </p:blipFill>
        <p:spPr>
          <a:xfrm>
            <a:off x="0" y="-331378"/>
            <a:ext cx="9144000" cy="5715000"/>
          </a:xfrm>
          <a:prstGeom prst="rect">
            <a:avLst/>
          </a:prstGeom>
          <a:noFill/>
          <a:ln>
            <a:noFill/>
          </a:ln>
        </p:spPr>
      </p:pic>
      <p:sp>
        <p:nvSpPr>
          <p:cNvPr id="285" name="Google Shape;285;p16"/>
          <p:cNvSpPr txBox="1"/>
          <p:nvPr/>
        </p:nvSpPr>
        <p:spPr>
          <a:xfrm>
            <a:off x="1577856" y="12"/>
            <a:ext cx="59883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a:solidFill>
                  <a:schemeClr val="lt1"/>
                </a:solidFill>
              </a:rPr>
              <a:t>American Airlines Services:</a:t>
            </a:r>
            <a:endParaRPr sz="3600">
              <a:solidFill>
                <a:schemeClr val="lt1"/>
              </a:solidFill>
            </a:endParaRPr>
          </a:p>
        </p:txBody>
      </p:sp>
      <p:pic>
        <p:nvPicPr>
          <p:cNvPr id="286" name="Google Shape;286;p16"/>
          <p:cNvPicPr preferRelativeResize="0"/>
          <p:nvPr/>
        </p:nvPicPr>
        <p:blipFill>
          <a:blip r:embed="rId4">
            <a:alphaModFix/>
          </a:blip>
          <a:stretch>
            <a:fillRect/>
          </a:stretch>
        </p:blipFill>
        <p:spPr>
          <a:xfrm>
            <a:off x="187988" y="598563"/>
            <a:ext cx="4619625" cy="4581525"/>
          </a:xfrm>
          <a:prstGeom prst="rect">
            <a:avLst/>
          </a:prstGeom>
          <a:noFill/>
          <a:ln>
            <a:noFill/>
          </a:ln>
        </p:spPr>
      </p:pic>
      <p:sp>
        <p:nvSpPr>
          <p:cNvPr id="287" name="Google Shape;287;p16"/>
          <p:cNvSpPr txBox="1"/>
          <p:nvPr/>
        </p:nvSpPr>
        <p:spPr>
          <a:xfrm>
            <a:off x="4717200" y="477475"/>
            <a:ext cx="4426800" cy="5125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Font typeface="Nunito"/>
              <a:buChar char="●"/>
            </a:pPr>
            <a:r>
              <a:rPr lang="en-US" sz="1700">
                <a:solidFill>
                  <a:schemeClr val="lt1"/>
                </a:solidFill>
              </a:rPr>
              <a:t>American Airlines is world's largest airline when measured by fleet size, scheduled passengers carried, and revenue passenger mile.</a:t>
            </a:r>
            <a:endParaRPr sz="1700">
              <a:solidFill>
                <a:schemeClr val="lt1"/>
              </a:solidFill>
            </a:endParaRPr>
          </a:p>
          <a:p>
            <a:pPr marL="457200" lvl="0" indent="0" algn="l" rtl="0">
              <a:spcBef>
                <a:spcPts val="0"/>
              </a:spcBef>
              <a:spcAft>
                <a:spcPts val="0"/>
              </a:spcAft>
              <a:buNone/>
            </a:pPr>
            <a:endParaRPr sz="1700">
              <a:solidFill>
                <a:schemeClr val="lt1"/>
              </a:solidFill>
            </a:endParaRPr>
          </a:p>
          <a:p>
            <a:pPr marL="457200" lvl="0" indent="-323850" algn="l" rtl="0">
              <a:spcBef>
                <a:spcPts val="0"/>
              </a:spcBef>
              <a:spcAft>
                <a:spcPts val="0"/>
              </a:spcAft>
              <a:buClr>
                <a:schemeClr val="lt1"/>
              </a:buClr>
              <a:buSzPts val="1500"/>
              <a:buFont typeface="Nunito"/>
              <a:buChar char="●"/>
            </a:pPr>
            <a:r>
              <a:rPr lang="en-US" sz="1700">
                <a:solidFill>
                  <a:schemeClr val="lt1"/>
                </a:solidFill>
              </a:rPr>
              <a:t>It has around 123,400 employees all around the world and a Market Capital of 12.19 Billion.</a:t>
            </a:r>
            <a:endParaRPr sz="1700">
              <a:solidFill>
                <a:schemeClr val="lt1"/>
              </a:solidFill>
            </a:endParaRPr>
          </a:p>
          <a:p>
            <a:pPr marL="457200" lvl="0" indent="0" algn="l" rtl="0">
              <a:spcBef>
                <a:spcPts val="0"/>
              </a:spcBef>
              <a:spcAft>
                <a:spcPts val="0"/>
              </a:spcAft>
              <a:buNone/>
            </a:pPr>
            <a:endParaRPr sz="1700">
              <a:solidFill>
                <a:schemeClr val="lt1"/>
              </a:solidFill>
            </a:endParaRPr>
          </a:p>
          <a:p>
            <a:pPr marL="457200" lvl="0" indent="-323850" algn="l" rtl="0">
              <a:spcBef>
                <a:spcPts val="0"/>
              </a:spcBef>
              <a:spcAft>
                <a:spcPts val="0"/>
              </a:spcAft>
              <a:buClr>
                <a:schemeClr val="lt1"/>
              </a:buClr>
              <a:buSzPts val="1500"/>
              <a:buFont typeface="Nunito"/>
              <a:buChar char="●"/>
            </a:pPr>
            <a:r>
              <a:rPr lang="en-US" sz="1700">
                <a:solidFill>
                  <a:schemeClr val="lt1"/>
                </a:solidFill>
              </a:rPr>
              <a:t>Some of the features of this airlines is given below:</a:t>
            </a:r>
            <a:endParaRPr sz="1700">
              <a:solidFill>
                <a:schemeClr val="lt1"/>
              </a:solidFill>
            </a:endParaRPr>
          </a:p>
          <a:p>
            <a:pPr marL="914400" lvl="1" indent="-336550" algn="l" rtl="0">
              <a:spcBef>
                <a:spcPts val="0"/>
              </a:spcBef>
              <a:spcAft>
                <a:spcPts val="0"/>
              </a:spcAft>
              <a:buClr>
                <a:schemeClr val="lt1"/>
              </a:buClr>
              <a:buSzPts val="1700"/>
              <a:buChar char="○"/>
            </a:pPr>
            <a:r>
              <a:rPr lang="en-US" sz="1700">
                <a:solidFill>
                  <a:schemeClr val="lt1"/>
                </a:solidFill>
              </a:rPr>
              <a:t>Provides In-Flight Internet service.</a:t>
            </a:r>
            <a:endParaRPr sz="1700">
              <a:solidFill>
                <a:schemeClr val="lt1"/>
              </a:solidFill>
            </a:endParaRPr>
          </a:p>
          <a:p>
            <a:pPr marL="914400" lvl="1" indent="-336550" algn="l" rtl="0">
              <a:spcBef>
                <a:spcPts val="0"/>
              </a:spcBef>
              <a:spcAft>
                <a:spcPts val="0"/>
              </a:spcAft>
              <a:buClr>
                <a:schemeClr val="lt1"/>
              </a:buClr>
              <a:buSzPts val="1700"/>
              <a:buChar char="○"/>
            </a:pPr>
            <a:r>
              <a:rPr lang="en-US" sz="1700">
                <a:solidFill>
                  <a:schemeClr val="lt1"/>
                </a:solidFill>
              </a:rPr>
              <a:t>Complimentary buy on board meals</a:t>
            </a:r>
            <a:endParaRPr sz="1700">
              <a:solidFill>
                <a:schemeClr val="lt1"/>
              </a:solidFill>
            </a:endParaRPr>
          </a:p>
          <a:p>
            <a:pPr marL="914400" lvl="1" indent="-336550" algn="l" rtl="0">
              <a:spcBef>
                <a:spcPts val="0"/>
              </a:spcBef>
              <a:spcAft>
                <a:spcPts val="0"/>
              </a:spcAft>
              <a:buClr>
                <a:schemeClr val="lt1"/>
              </a:buClr>
              <a:buSzPts val="1700"/>
              <a:buChar char="○"/>
            </a:pPr>
            <a:r>
              <a:rPr lang="en-US" sz="1700">
                <a:solidFill>
                  <a:schemeClr val="lt1"/>
                </a:solidFill>
              </a:rPr>
              <a:t>Provide best known Flagship Lounges. </a:t>
            </a:r>
            <a:endParaRPr sz="1700">
              <a:solidFill>
                <a:schemeClr val="lt1"/>
              </a:solidFill>
            </a:endParaRPr>
          </a:p>
          <a:p>
            <a:pPr marL="914400" lvl="1" indent="-336550" algn="l" rtl="0">
              <a:spcBef>
                <a:spcPts val="0"/>
              </a:spcBef>
              <a:spcAft>
                <a:spcPts val="0"/>
              </a:spcAft>
              <a:buClr>
                <a:schemeClr val="lt1"/>
              </a:buClr>
              <a:buSzPts val="1700"/>
              <a:buChar char="○"/>
            </a:pPr>
            <a:r>
              <a:rPr lang="en-US" sz="1700">
                <a:solidFill>
                  <a:schemeClr val="lt1"/>
                </a:solidFill>
              </a:rPr>
              <a:t>Flight changes incur fee charges. </a:t>
            </a:r>
            <a:endParaRPr sz="1700">
              <a:solidFill>
                <a:schemeClr val="lt1"/>
              </a:solidFill>
            </a:endParaRPr>
          </a:p>
          <a:p>
            <a:pPr marL="914400" lvl="1" indent="-336550" algn="l" rtl="0">
              <a:spcBef>
                <a:spcPts val="0"/>
              </a:spcBef>
              <a:spcAft>
                <a:spcPts val="0"/>
              </a:spcAft>
              <a:buClr>
                <a:schemeClr val="lt1"/>
              </a:buClr>
              <a:buSzPts val="1700"/>
              <a:buChar char="○"/>
            </a:pPr>
            <a:r>
              <a:rPr lang="en-US" sz="1700">
                <a:solidFill>
                  <a:schemeClr val="lt1"/>
                </a:solidFill>
              </a:rPr>
              <a:t>Fuel surcharges on BA tickets.</a:t>
            </a:r>
            <a:endParaRPr sz="1500" b="1">
              <a:solidFill>
                <a:schemeClr val="lt1"/>
              </a:solidFill>
              <a:latin typeface="Nunito"/>
              <a:ea typeface="Nunito"/>
              <a:cs typeface="Nunito"/>
              <a:sym typeface="Nunito"/>
            </a:endParaRPr>
          </a:p>
          <a:p>
            <a:pPr marL="0" lvl="0" indent="0" algn="l" rtl="0">
              <a:spcBef>
                <a:spcPts val="0"/>
              </a:spcBef>
              <a:spcAft>
                <a:spcPts val="0"/>
              </a:spcAft>
              <a:buNone/>
            </a:pPr>
            <a:endParaRPr sz="15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7"/>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293" name="Google Shape;293;p17"/>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294" name="Google Shape;294;p17" descr="American Airlines Wallpapers - Wallpaper Cave"/>
          <p:cNvPicPr preferRelativeResize="0"/>
          <p:nvPr/>
        </p:nvPicPr>
        <p:blipFill rotWithShape="1">
          <a:blip r:embed="rId3">
            <a:alphaModFix/>
          </a:blip>
          <a:srcRect/>
          <a:stretch/>
        </p:blipFill>
        <p:spPr>
          <a:xfrm>
            <a:off x="0" y="-331378"/>
            <a:ext cx="9144000" cy="5715000"/>
          </a:xfrm>
          <a:prstGeom prst="rect">
            <a:avLst/>
          </a:prstGeom>
          <a:noFill/>
          <a:ln>
            <a:noFill/>
          </a:ln>
        </p:spPr>
      </p:pic>
      <p:sp>
        <p:nvSpPr>
          <p:cNvPr id="295" name="Google Shape;295;p17"/>
          <p:cNvSpPr txBox="1"/>
          <p:nvPr/>
        </p:nvSpPr>
        <p:spPr>
          <a:xfrm>
            <a:off x="1577856" y="-356238"/>
            <a:ext cx="59883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a:solidFill>
                  <a:schemeClr val="lt1"/>
                </a:solidFill>
              </a:rPr>
              <a:t>SWOT Analysis:</a:t>
            </a:r>
            <a:endParaRPr sz="3600">
              <a:solidFill>
                <a:schemeClr val="lt1"/>
              </a:solidFill>
            </a:endParaRPr>
          </a:p>
        </p:txBody>
      </p:sp>
      <p:sp>
        <p:nvSpPr>
          <p:cNvPr id="296" name="Google Shape;296;p17"/>
          <p:cNvSpPr txBox="1"/>
          <p:nvPr/>
        </p:nvSpPr>
        <p:spPr>
          <a:xfrm>
            <a:off x="5087450" y="626000"/>
            <a:ext cx="3812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Nunito"/>
              <a:buChar char="●"/>
            </a:pPr>
            <a:endParaRPr>
              <a:latin typeface="Nunito"/>
              <a:ea typeface="Nunito"/>
              <a:cs typeface="Nunito"/>
              <a:sym typeface="Nunito"/>
            </a:endParaRPr>
          </a:p>
        </p:txBody>
      </p:sp>
      <p:graphicFrame>
        <p:nvGraphicFramePr>
          <p:cNvPr id="297" name="Google Shape;297;p17"/>
          <p:cNvGraphicFramePr/>
          <p:nvPr>
            <p:extLst>
              <p:ext uri="{D42A27DB-BD31-4B8C-83A1-F6EECF244321}">
                <p14:modId xmlns:p14="http://schemas.microsoft.com/office/powerpoint/2010/main" val="1372983219"/>
              </p:ext>
            </p:extLst>
          </p:nvPr>
        </p:nvGraphicFramePr>
        <p:xfrm>
          <a:off x="521375" y="290240"/>
          <a:ext cx="8101250" cy="4998660"/>
        </p:xfrm>
        <a:graphic>
          <a:graphicData uri="http://schemas.openxmlformats.org/drawingml/2006/table">
            <a:tbl>
              <a:tblPr>
                <a:noFill/>
                <a:tableStyleId>{369E47CC-AA5D-4400-9F39-8FC79D9E12D3}</a:tableStyleId>
              </a:tblPr>
              <a:tblGrid>
                <a:gridCol w="4050625">
                  <a:extLst>
                    <a:ext uri="{9D8B030D-6E8A-4147-A177-3AD203B41FA5}">
                      <a16:colId xmlns:a16="http://schemas.microsoft.com/office/drawing/2014/main" val="20000"/>
                    </a:ext>
                  </a:extLst>
                </a:gridCol>
                <a:gridCol w="4050625">
                  <a:extLst>
                    <a:ext uri="{9D8B030D-6E8A-4147-A177-3AD203B41FA5}">
                      <a16:colId xmlns:a16="http://schemas.microsoft.com/office/drawing/2014/main" val="20001"/>
                    </a:ext>
                  </a:extLst>
                </a:gridCol>
              </a:tblGrid>
              <a:tr h="2332975">
                <a:tc>
                  <a:txBody>
                    <a:bodyPr/>
                    <a:lstStyle/>
                    <a:p>
                      <a:pPr marL="0" lvl="0" indent="0" algn="ctr" rtl="0">
                        <a:spcBef>
                          <a:spcPts val="0"/>
                        </a:spcBef>
                        <a:spcAft>
                          <a:spcPts val="0"/>
                        </a:spcAft>
                        <a:buNone/>
                      </a:pPr>
                      <a:r>
                        <a:rPr lang="en-US" sz="1600" b="1" dirty="0">
                          <a:solidFill>
                            <a:schemeClr val="lt1"/>
                          </a:solidFill>
                        </a:rPr>
                        <a:t>STRENGTHS</a:t>
                      </a:r>
                    </a:p>
                    <a:p>
                      <a:pPr marL="0" lvl="0" indent="0" algn="l" rtl="0">
                        <a:spcBef>
                          <a:spcPts val="0"/>
                        </a:spcBef>
                        <a:spcAft>
                          <a:spcPts val="0"/>
                        </a:spcAft>
                        <a:buNone/>
                      </a:pPr>
                      <a:endParaRPr sz="1600" b="1" dirty="0">
                        <a:solidFill>
                          <a:schemeClr val="lt1"/>
                        </a:solidFill>
                      </a:endParaRPr>
                    </a:p>
                    <a:p>
                      <a:pPr marL="457200" lvl="0" indent="-330200" algn="l" rtl="0">
                        <a:spcBef>
                          <a:spcPts val="0"/>
                        </a:spcBef>
                        <a:spcAft>
                          <a:spcPts val="0"/>
                        </a:spcAft>
                        <a:buClr>
                          <a:schemeClr val="lt1"/>
                        </a:buClr>
                        <a:buSzPts val="1600"/>
                        <a:buChar char="●"/>
                      </a:pPr>
                      <a:r>
                        <a:rPr lang="en-US" sz="1600" b="0" dirty="0">
                          <a:solidFill>
                            <a:schemeClr val="lt1"/>
                          </a:solidFill>
                        </a:rPr>
                        <a:t>Brand value in the market</a:t>
                      </a:r>
                      <a:endParaRPr sz="1600" b="0" dirty="0">
                        <a:solidFill>
                          <a:schemeClr val="lt1"/>
                        </a:solidFill>
                      </a:endParaRPr>
                    </a:p>
                    <a:p>
                      <a:pPr marL="457200" lvl="0" indent="-330200" algn="l" rtl="0">
                        <a:spcBef>
                          <a:spcPts val="0"/>
                        </a:spcBef>
                        <a:spcAft>
                          <a:spcPts val="0"/>
                        </a:spcAft>
                        <a:buClr>
                          <a:schemeClr val="lt1"/>
                        </a:buClr>
                        <a:buSzPts val="1600"/>
                        <a:buChar char="●"/>
                      </a:pPr>
                      <a:r>
                        <a:rPr lang="en-US" sz="1600" b="0" dirty="0">
                          <a:solidFill>
                            <a:schemeClr val="lt1"/>
                          </a:solidFill>
                        </a:rPr>
                        <a:t>Largest global airline in terms of passenger traffic.</a:t>
                      </a:r>
                      <a:endParaRPr sz="1600" b="0" dirty="0">
                        <a:solidFill>
                          <a:schemeClr val="lt1"/>
                        </a:solidFill>
                      </a:endParaRPr>
                    </a:p>
                    <a:p>
                      <a:pPr marL="457200" lvl="0" indent="-330200" algn="l" rtl="0">
                        <a:spcBef>
                          <a:spcPts val="0"/>
                        </a:spcBef>
                        <a:spcAft>
                          <a:spcPts val="0"/>
                        </a:spcAft>
                        <a:buClr>
                          <a:schemeClr val="lt1"/>
                        </a:buClr>
                        <a:buSzPts val="1600"/>
                        <a:buChar char="●"/>
                      </a:pPr>
                      <a:r>
                        <a:rPr lang="en-US" sz="1600" b="0" dirty="0">
                          <a:solidFill>
                            <a:schemeClr val="lt1"/>
                          </a:solidFill>
                        </a:rPr>
                        <a:t>Routes serving all corners of the globe.</a:t>
                      </a:r>
                      <a:endParaRPr sz="1600" b="0" dirty="0">
                        <a:solidFill>
                          <a:schemeClr val="lt1"/>
                        </a:solidFill>
                      </a:endParaRPr>
                    </a:p>
                    <a:p>
                      <a:pPr marL="457200" lvl="0" indent="-330200" algn="l" rtl="0">
                        <a:spcBef>
                          <a:spcPts val="0"/>
                        </a:spcBef>
                        <a:spcAft>
                          <a:spcPts val="0"/>
                        </a:spcAft>
                        <a:buClr>
                          <a:schemeClr val="lt1"/>
                        </a:buClr>
                        <a:buSzPts val="1600"/>
                        <a:buChar char="●"/>
                      </a:pPr>
                      <a:r>
                        <a:rPr lang="en-US" sz="1600" b="0" dirty="0">
                          <a:solidFill>
                            <a:schemeClr val="lt1"/>
                          </a:solidFill>
                        </a:rPr>
                        <a:t>Government relations.</a:t>
                      </a:r>
                    </a:p>
                    <a:p>
                      <a:pPr marL="457200" lvl="0" indent="-330200" algn="l" rtl="0">
                        <a:spcBef>
                          <a:spcPts val="0"/>
                        </a:spcBef>
                        <a:spcAft>
                          <a:spcPts val="0"/>
                        </a:spcAft>
                        <a:buClr>
                          <a:schemeClr val="lt1"/>
                        </a:buClr>
                        <a:buSzPts val="1600"/>
                        <a:buChar char="●"/>
                      </a:pPr>
                      <a:r>
                        <a:rPr lang="en-US" sz="1600" b="0" dirty="0">
                          <a:solidFill>
                            <a:schemeClr val="lt1"/>
                          </a:solidFill>
                        </a:rPr>
                        <a:t>Highest Revenue Making Airlines </a:t>
                      </a:r>
                      <a:endParaRPr sz="1400" b="0" dirty="0">
                        <a:solidFill>
                          <a:schemeClr val="lt1"/>
                        </a:solidFill>
                      </a:endParaRPr>
                    </a:p>
                    <a:p>
                      <a:pPr marL="0" lvl="0" indent="0" algn="l" rtl="0">
                        <a:spcBef>
                          <a:spcPts val="0"/>
                        </a:spcBef>
                        <a:spcAft>
                          <a:spcPts val="0"/>
                        </a:spcAft>
                        <a:buNone/>
                      </a:pPr>
                      <a:endParaRPr sz="1600" b="1" dirty="0">
                        <a:solidFill>
                          <a:schemeClr val="lt1"/>
                        </a:solidFill>
                      </a:endParaRPr>
                    </a:p>
                  </a:txBody>
                  <a:tcPr marL="91425" marR="91425" marT="91425" marB="91425">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600" b="1" dirty="0">
                          <a:solidFill>
                            <a:schemeClr val="lt1"/>
                          </a:solidFill>
                        </a:rPr>
                        <a:t>WEAKNESS</a:t>
                      </a:r>
                      <a:br>
                        <a:rPr lang="en-US" sz="1600" b="1" dirty="0">
                          <a:solidFill>
                            <a:schemeClr val="lt1"/>
                          </a:solidFill>
                        </a:rPr>
                      </a:br>
                      <a:endParaRPr sz="1600" b="1"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Internal flight amenities draining profits.</a:t>
                      </a:r>
                      <a:endParaRPr sz="1600"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Inability to compete with low-fare carriers on price.</a:t>
                      </a:r>
                      <a:endParaRPr sz="1600"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Charging for small amenities such as luggage.</a:t>
                      </a:r>
                      <a:endParaRPr sz="1600"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Unprofitable routes.</a:t>
                      </a: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Highest Debts </a:t>
                      </a:r>
                      <a:endParaRPr sz="1400" b="1" dirty="0">
                        <a:solidFill>
                          <a:schemeClr val="lt1"/>
                        </a:solidFill>
                      </a:endParaRPr>
                    </a:p>
                  </a:txBody>
                  <a:tcPr marL="91425" marR="91425" marT="91425" marB="91425">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2318650">
                <a:tc>
                  <a:txBody>
                    <a:bodyPr/>
                    <a:lstStyle/>
                    <a:p>
                      <a:pPr marL="0" lvl="0" indent="0" algn="ctr" rtl="0">
                        <a:spcBef>
                          <a:spcPts val="0"/>
                        </a:spcBef>
                        <a:spcAft>
                          <a:spcPts val="0"/>
                        </a:spcAft>
                        <a:buNone/>
                      </a:pPr>
                      <a:r>
                        <a:rPr lang="en-US" sz="1600" b="1" dirty="0">
                          <a:solidFill>
                            <a:schemeClr val="lt1"/>
                          </a:solidFill>
                        </a:rPr>
                        <a:t>OPPORTUNITIES</a:t>
                      </a:r>
                    </a:p>
                    <a:p>
                      <a:pPr marL="0" lvl="0" indent="0" algn="l" rtl="0">
                        <a:spcBef>
                          <a:spcPts val="0"/>
                        </a:spcBef>
                        <a:spcAft>
                          <a:spcPts val="0"/>
                        </a:spcAft>
                        <a:buNone/>
                      </a:pPr>
                      <a:endParaRPr sz="1600" b="1"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SABRE ticketing system for customer ease of booking.</a:t>
                      </a:r>
                      <a:endParaRPr sz="1600"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Rewarding route structure.</a:t>
                      </a:r>
                      <a:endParaRPr sz="1600"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Government backed loans.</a:t>
                      </a:r>
                      <a:endParaRPr sz="1600"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Partner with other airlines around the world.</a:t>
                      </a:r>
                      <a:endParaRPr sz="1400" b="1" dirty="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US" sz="1600" b="1" dirty="0">
                          <a:solidFill>
                            <a:schemeClr val="lt1"/>
                          </a:solidFill>
                        </a:rPr>
                        <a:t>THREATS</a:t>
                      </a:r>
                    </a:p>
                    <a:p>
                      <a:pPr marL="0" lvl="0" indent="0" algn="l" rtl="0">
                        <a:spcBef>
                          <a:spcPts val="0"/>
                        </a:spcBef>
                        <a:spcAft>
                          <a:spcPts val="0"/>
                        </a:spcAft>
                        <a:buNone/>
                      </a:pPr>
                      <a:endParaRPr sz="1600" b="1"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Low operating margins favoring low fare carriers.</a:t>
                      </a:r>
                      <a:endParaRPr sz="1600"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High Fuel prices.</a:t>
                      </a:r>
                      <a:endParaRPr sz="1600"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Government intervention.</a:t>
                      </a:r>
                      <a:endParaRPr sz="1600" dirty="0">
                        <a:solidFill>
                          <a:schemeClr val="lt1"/>
                        </a:solidFill>
                      </a:endParaRPr>
                    </a:p>
                    <a:p>
                      <a:pPr marL="457200" marR="0" lvl="0" indent="-330200" algn="l" rtl="0">
                        <a:lnSpc>
                          <a:spcPct val="100000"/>
                        </a:lnSpc>
                        <a:spcBef>
                          <a:spcPts val="0"/>
                        </a:spcBef>
                        <a:spcAft>
                          <a:spcPts val="0"/>
                        </a:spcAft>
                        <a:buClr>
                          <a:schemeClr val="lt1"/>
                        </a:buClr>
                        <a:buSzPts val="1600"/>
                        <a:buChar char="●"/>
                      </a:pPr>
                      <a:r>
                        <a:rPr lang="en-US" sz="1600" dirty="0">
                          <a:solidFill>
                            <a:schemeClr val="lt1"/>
                          </a:solidFill>
                        </a:rPr>
                        <a:t>Inaccessible to casual </a:t>
                      </a:r>
                      <a:r>
                        <a:rPr lang="en-US" sz="1600" dirty="0" err="1">
                          <a:solidFill>
                            <a:schemeClr val="lt1"/>
                          </a:solidFill>
                        </a:rPr>
                        <a:t>travellers</a:t>
                      </a:r>
                      <a:r>
                        <a:rPr lang="en-US" sz="1600" dirty="0">
                          <a:solidFill>
                            <a:schemeClr val="lt1"/>
                          </a:solidFill>
                        </a:rPr>
                        <a:t> due to price.</a:t>
                      </a:r>
                      <a:endParaRPr sz="1400" b="1" dirty="0">
                        <a:solidFill>
                          <a:schemeClr val="lt1"/>
                        </a:solidFill>
                      </a:endParaRPr>
                    </a:p>
                    <a:p>
                      <a:pPr marL="457200" lvl="0" indent="0" algn="l" rtl="0">
                        <a:spcBef>
                          <a:spcPts val="0"/>
                        </a:spcBef>
                        <a:spcAft>
                          <a:spcPts val="0"/>
                        </a:spcAft>
                        <a:buNone/>
                      </a:pPr>
                      <a:endParaRPr sz="1600" b="1" dirty="0">
                        <a:solidFill>
                          <a:schemeClr val="lt1"/>
                        </a:solidFill>
                      </a:endParaRPr>
                    </a:p>
                  </a:txBody>
                  <a:tcPr marL="91425" marR="91425" marT="91425" marB="91425">
                    <a:lnL w="28575"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1"/>
          <p:cNvSpPr txBox="1">
            <a:spLocks noGrp="1"/>
          </p:cNvSpPr>
          <p:nvPr>
            <p:ph type="title"/>
          </p:nvPr>
        </p:nvSpPr>
        <p:spPr>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endParaRPr/>
          </a:p>
        </p:txBody>
      </p:sp>
      <p:sp>
        <p:nvSpPr>
          <p:cNvPr id="332" name="Google Shape;332;p21"/>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457200" lvl="0" indent="-228600" algn="l" rtl="0">
              <a:lnSpc>
                <a:spcPct val="115000"/>
              </a:lnSpc>
              <a:spcBef>
                <a:spcPts val="0"/>
              </a:spcBef>
              <a:spcAft>
                <a:spcPts val="0"/>
              </a:spcAft>
              <a:buSzPts val="1300"/>
              <a:buNone/>
            </a:pPr>
            <a:endParaRPr/>
          </a:p>
        </p:txBody>
      </p:sp>
      <p:pic>
        <p:nvPicPr>
          <p:cNvPr id="333" name="Google Shape;333;p21" descr="American Airlines Wallpapers - Wallpaper Cave"/>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8800"/>
                    </a14:imgEffect>
                    <a14:imgEffect>
                      <a14:brightnessContrast bright="-40000"/>
                    </a14:imgEffect>
                  </a14:imgLayer>
                </a14:imgProps>
              </a:ext>
            </a:extLst>
          </a:blip>
          <a:srcRect/>
          <a:stretch/>
        </p:blipFill>
        <p:spPr>
          <a:xfrm>
            <a:off x="0" y="-331378"/>
            <a:ext cx="9144000" cy="5715000"/>
          </a:xfrm>
          <a:prstGeom prst="rect">
            <a:avLst/>
          </a:prstGeom>
          <a:noFill/>
          <a:ln>
            <a:noFill/>
          </a:ln>
        </p:spPr>
      </p:pic>
      <p:sp>
        <p:nvSpPr>
          <p:cNvPr id="334" name="Google Shape;334;p21"/>
          <p:cNvSpPr txBox="1"/>
          <p:nvPr/>
        </p:nvSpPr>
        <p:spPr>
          <a:xfrm>
            <a:off x="1577850" y="50430"/>
            <a:ext cx="59883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dirty="0">
                <a:solidFill>
                  <a:schemeClr val="lt1"/>
                </a:solidFill>
              </a:rPr>
              <a:t>GOALS AND OBJECTIVES</a:t>
            </a:r>
          </a:p>
        </p:txBody>
      </p:sp>
      <p:sp>
        <p:nvSpPr>
          <p:cNvPr id="335" name="Google Shape;335;p21"/>
          <p:cNvSpPr txBox="1"/>
          <p:nvPr/>
        </p:nvSpPr>
        <p:spPr>
          <a:xfrm>
            <a:off x="151481" y="768036"/>
            <a:ext cx="8577300" cy="95407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spAutoFit/>
          </a:bodyPr>
          <a:lstStyle/>
          <a:p>
            <a:pPr marL="0" lvl="0" indent="0" algn="ctr" rtl="0">
              <a:spcBef>
                <a:spcPts val="0"/>
              </a:spcBef>
              <a:spcAft>
                <a:spcPts val="0"/>
              </a:spcAft>
              <a:buNone/>
            </a:pPr>
            <a:r>
              <a:rPr lang="en-US" sz="1600" b="1" dirty="0">
                <a:solidFill>
                  <a:schemeClr val="lt1"/>
                </a:solidFill>
              </a:rPr>
              <a:t>The goal of the model is to predict whether a new customer of the airline would be (Neutral/Dissatisfied) or Satisfied</a:t>
            </a:r>
          </a:p>
          <a:p>
            <a:pPr marL="0" lvl="0" indent="0" rtl="0">
              <a:spcBef>
                <a:spcPts val="0"/>
              </a:spcBef>
              <a:spcAft>
                <a:spcPts val="0"/>
              </a:spcAft>
              <a:buNone/>
            </a:pPr>
            <a:endParaRPr dirty="0">
              <a:latin typeface="Nunito"/>
              <a:ea typeface="Nunito"/>
              <a:cs typeface="Nunito"/>
              <a:sym typeface="Nunito"/>
            </a:endParaRPr>
          </a:p>
        </p:txBody>
      </p:sp>
      <p:sp>
        <p:nvSpPr>
          <p:cNvPr id="336" name="Google Shape;336;p21"/>
          <p:cNvSpPr txBox="1"/>
          <p:nvPr/>
        </p:nvSpPr>
        <p:spPr>
          <a:xfrm>
            <a:off x="151481" y="1891574"/>
            <a:ext cx="8577300" cy="341629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1500" dirty="0">
                <a:solidFill>
                  <a:schemeClr val="lt1"/>
                </a:solidFill>
                <a:latin typeface="Nunito"/>
                <a:ea typeface="Nunito"/>
                <a:cs typeface="Nunito"/>
                <a:sym typeface="Nunito"/>
              </a:rPr>
              <a:t>American airlines faces trouble in attracting new customers and retention of existing customers. To solve this problem, we need to understand customer demands to improve service and quality to provide better customer experience and garner more customers.</a:t>
            </a:r>
            <a:endParaRPr sz="1500" dirty="0">
              <a:solidFill>
                <a:schemeClr val="lt1"/>
              </a:solidFill>
              <a:latin typeface="Nunito"/>
              <a:ea typeface="Nunito"/>
              <a:cs typeface="Nunito"/>
              <a:sym typeface="Nunito"/>
            </a:endParaRPr>
          </a:p>
          <a:p>
            <a:pPr marL="0" lvl="0" indent="0" rtl="0">
              <a:spcBef>
                <a:spcPts val="0"/>
              </a:spcBef>
              <a:spcAft>
                <a:spcPts val="0"/>
              </a:spcAft>
              <a:buNone/>
            </a:pPr>
            <a:endParaRPr sz="1500" dirty="0">
              <a:solidFill>
                <a:schemeClr val="lt1"/>
              </a:solidFill>
              <a:latin typeface="Nunito"/>
              <a:ea typeface="Nunito"/>
              <a:cs typeface="Nunito"/>
              <a:sym typeface="Nunito"/>
            </a:endParaRPr>
          </a:p>
          <a:p>
            <a:pPr marL="0" lvl="0" indent="0" rtl="0">
              <a:spcBef>
                <a:spcPts val="0"/>
              </a:spcBef>
              <a:spcAft>
                <a:spcPts val="0"/>
              </a:spcAft>
              <a:buNone/>
            </a:pPr>
            <a:r>
              <a:rPr lang="en-US" sz="1500" dirty="0">
                <a:solidFill>
                  <a:schemeClr val="lt1"/>
                </a:solidFill>
                <a:latin typeface="Nunito"/>
                <a:ea typeface="Nunito"/>
                <a:cs typeface="Nunito"/>
                <a:sym typeface="Nunito"/>
              </a:rPr>
              <a:t>To implement this, we aim to use supervised learning with the help of historical customer experience data. Our model intends to aid the airlines in achieving this ultimate goal through following strategies: </a:t>
            </a:r>
          </a:p>
          <a:p>
            <a:pPr marL="0" lvl="0" indent="0" rtl="0">
              <a:spcBef>
                <a:spcPts val="0"/>
              </a:spcBef>
              <a:spcAft>
                <a:spcPts val="0"/>
              </a:spcAft>
              <a:buNone/>
            </a:pPr>
            <a:endParaRPr lang="en-US" sz="1500" b="1" dirty="0">
              <a:solidFill>
                <a:schemeClr val="lt1"/>
              </a:solidFill>
              <a:latin typeface="Nunito"/>
              <a:ea typeface="Nunito"/>
              <a:cs typeface="Nunito"/>
              <a:sym typeface="Nunito"/>
            </a:endParaRPr>
          </a:p>
          <a:p>
            <a:pPr marL="0" lvl="0" indent="0" rtl="0">
              <a:spcBef>
                <a:spcPts val="0"/>
              </a:spcBef>
              <a:spcAft>
                <a:spcPts val="0"/>
              </a:spcAft>
              <a:buNone/>
            </a:pPr>
            <a:r>
              <a:rPr lang="en-US" sz="1500" b="1" dirty="0">
                <a:solidFill>
                  <a:schemeClr val="lt1"/>
                </a:solidFill>
                <a:latin typeface="Nunito"/>
                <a:ea typeface="Nunito"/>
                <a:cs typeface="Nunito"/>
                <a:sym typeface="Nunito"/>
              </a:rPr>
              <a:t>Retention Strategy</a:t>
            </a:r>
            <a:r>
              <a:rPr lang="en-US" sz="1500" dirty="0">
                <a:solidFill>
                  <a:schemeClr val="lt1"/>
                </a:solidFill>
                <a:latin typeface="Nunito"/>
                <a:ea typeface="Nunito"/>
                <a:cs typeface="Nunito"/>
                <a:sym typeface="Nunito"/>
              </a:rPr>
              <a:t> - The model intends to help to all airlines who want to keep track of how satisfied the customers are with the service. And suggest areas of improvement.</a:t>
            </a:r>
          </a:p>
          <a:p>
            <a:pPr marL="0" lvl="0" indent="0" rtl="0">
              <a:spcBef>
                <a:spcPts val="0"/>
              </a:spcBef>
              <a:spcAft>
                <a:spcPts val="0"/>
              </a:spcAft>
              <a:buNone/>
            </a:pPr>
            <a:endParaRPr lang="en-US" sz="1500" b="1" dirty="0">
              <a:solidFill>
                <a:schemeClr val="lt1"/>
              </a:solidFill>
              <a:latin typeface="Nunito"/>
              <a:ea typeface="Nunito"/>
              <a:cs typeface="Nunito"/>
              <a:sym typeface="Nunito"/>
            </a:endParaRPr>
          </a:p>
          <a:p>
            <a:pPr marL="0" lvl="0" indent="0" rtl="0">
              <a:spcBef>
                <a:spcPts val="0"/>
              </a:spcBef>
              <a:spcAft>
                <a:spcPts val="0"/>
              </a:spcAft>
              <a:buNone/>
            </a:pPr>
            <a:r>
              <a:rPr lang="en-US" sz="1500" b="1" dirty="0">
                <a:solidFill>
                  <a:schemeClr val="lt1"/>
                </a:solidFill>
                <a:latin typeface="Nunito"/>
                <a:ea typeface="Nunito"/>
                <a:cs typeface="Nunito"/>
                <a:sym typeface="Nunito"/>
              </a:rPr>
              <a:t>New Customer </a:t>
            </a:r>
            <a:r>
              <a:rPr lang="en-US" sz="1500" dirty="0">
                <a:solidFill>
                  <a:schemeClr val="lt1"/>
                </a:solidFill>
                <a:latin typeface="Nunito"/>
                <a:ea typeface="Nunito"/>
                <a:cs typeface="Nunito"/>
                <a:sym typeface="Nunito"/>
              </a:rPr>
              <a:t>-Additionally, this model helps an airline predict the possible satisfaction level of a new customer based on the historical data available.</a:t>
            </a:r>
            <a:endParaRPr sz="1500" dirty="0">
              <a:solidFill>
                <a:schemeClr val="lt1"/>
              </a:solidFill>
              <a:latin typeface="Nunito"/>
              <a:ea typeface="Nunito"/>
              <a:cs typeface="Nunito"/>
              <a:sym typeface="Nunito"/>
            </a:endParaRPr>
          </a:p>
          <a:p>
            <a:pPr marL="0" lvl="0" indent="0" algn="l" rtl="0">
              <a:spcBef>
                <a:spcPts val="0"/>
              </a:spcBef>
              <a:spcAft>
                <a:spcPts val="0"/>
              </a:spcAft>
              <a:buNone/>
            </a:pPr>
            <a:endParaRPr sz="1500" dirty="0">
              <a:solidFill>
                <a:schemeClr val="lt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2410</TotalTime>
  <Words>2911</Words>
  <Application>Microsoft Office PowerPoint</Application>
  <PresentationFormat>On-screen Show (16:9)</PresentationFormat>
  <Paragraphs>286</Paragraphs>
  <Slides>55</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Calibri</vt:lpstr>
      <vt:lpstr>Tw Cen MT</vt:lpstr>
      <vt:lpstr>sohne</vt:lpstr>
      <vt:lpstr>Calibri </vt:lpstr>
      <vt:lpstr>Agency FB</vt:lpstr>
      <vt:lpstr>Calibri Light</vt:lpstr>
      <vt:lpstr>Wingdings</vt:lpstr>
      <vt:lpstr>Nunito</vt:lpstr>
      <vt:lpstr>Arial</vt:lpstr>
      <vt:lpstr>Office Theme</vt:lpstr>
      <vt:lpstr>BUAN 6356 Term Project  GROUP 14</vt:lpstr>
      <vt:lpstr>Executive Summary</vt:lpstr>
      <vt:lpstr>PowerPoint Presentation</vt:lpstr>
      <vt:lpstr>Porter’s Five Forces</vt:lpstr>
      <vt:lpstr>Porter’s Five Forces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Airfares: Revenue generated from the sale of flights  Cargo: Revenue generated from transporting freight or mail in addition to passengers.         Ancillary: Additional fees that are sometimes charged to passengers for extra services such as seat allocation, additional baggage, meals, and access to an in-flight entertainment system or in-flight Wi-Fi    Loyalty/Frequent Flyer Programs: Revenue generated from frequent flyer programs or consumer credit cards offered by the airline           </vt:lpstr>
      <vt:lpstr>As auxiliary services offer the most room for revenue optimization compared to other sources, the strategy is to assess which services may be improved in terms of customer happiness while also increasing income.</vt:lpstr>
      <vt:lpstr>Although airfares account for a significant portion of revenue, the factors that regulate them are difficult to adjust or optimize because they are governed by government rules, fuel prices, and competitive pricing      In 2020, American Airlines will have a total revenue of $17.3 billion. Ancillary revenue is anticipated to be 3.7 billion, which is still a significant portion of total revenue     Attempting to lower the airfare in order to attract more consumers would have a significant impact on the airline's revenue. As a result, auxiliary services are taken into consideration</vt:lpstr>
      <vt:lpstr>PowerPoint Presentation</vt:lpstr>
      <vt:lpstr>Part 3-Data Analysis And Understanding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PART 4: DATA          MODELLING</vt:lpstr>
      <vt:lpstr> GOAL OF THE MODEL</vt:lpstr>
      <vt:lpstr>OBJECTIVE OF THE MODEL</vt:lpstr>
      <vt:lpstr>WHAT WE HOPE TO ACCOMPLISH WITH OUR PREDICTIVE MODEL </vt:lpstr>
      <vt:lpstr>BUILDING THE MODEL </vt:lpstr>
      <vt:lpstr>PowerPoint Presentation</vt:lpstr>
      <vt:lpstr>Summary Statistics &amp; Confusion Matrix: Decision Tree</vt:lpstr>
      <vt:lpstr>Confusion Matrix: Random Forest</vt:lpstr>
      <vt:lpstr>Summary Statistics &amp; Confusion Matrix: Logistic Regression</vt:lpstr>
      <vt:lpstr>ACCURACY RATE AS PER CONFUSION MATRIX</vt:lpstr>
      <vt:lpstr>FINAL MODEL</vt:lpstr>
      <vt:lpstr>ADVANTAGES OF DECISION TREE</vt:lpstr>
      <vt:lpstr>Decision Tree: Limitations</vt:lpstr>
      <vt:lpstr>Improving The Model</vt:lpstr>
      <vt:lpstr>RECOMMENDATIONS</vt:lpstr>
      <vt:lpstr>IMPROVE SPECIFIC AREAS OF AIRLINE SERVICE</vt:lpstr>
      <vt:lpstr>INCREASE CUSTOMER RELATIONS AND SATISFACTION</vt:lpstr>
      <vt:lpstr>INCREASE THE PROFIT MARGIN OF THE COMPANY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BUAN 6356 Term Project  GROUP 14</dc:title>
  <cp:lastModifiedBy>Riddhi Solanki</cp:lastModifiedBy>
  <cp:revision>23</cp:revision>
  <dcterms:modified xsi:type="dcterms:W3CDTF">2022-05-10T05:22:23Z</dcterms:modified>
</cp:coreProperties>
</file>